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6" r:id="rId8"/>
    <p:sldId id="263" r:id="rId9"/>
    <p:sldId id="271" r:id="rId10"/>
    <p:sldId id="270" r:id="rId11"/>
    <p:sldId id="269" r:id="rId12"/>
    <p:sldId id="268" r:id="rId13"/>
    <p:sldId id="264" r:id="rId14"/>
    <p:sldId id="265" r:id="rId15"/>
    <p:sldId id="261" r:id="rId16"/>
    <p:sldId id="272" r:id="rId17"/>
    <p:sldId id="273" r:id="rId18"/>
    <p:sldId id="274" r:id="rId19"/>
    <p:sldId id="275" r:id="rId20"/>
    <p:sldId id="278" r:id="rId21"/>
    <p:sldId id="276" r:id="rId22"/>
    <p:sldId id="27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53" d="100"/>
          <a:sy n="53" d="100"/>
        </p:scale>
        <p:origin x="-332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152F-0A3B-4B7D-BBA5-FD28020566EA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E41B-3FBD-419E-977C-54F168476E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74465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152F-0A3B-4B7D-BBA5-FD28020566EA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E41B-3FBD-419E-977C-54F168476E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85086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152F-0A3B-4B7D-BBA5-FD28020566EA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E41B-3FBD-419E-977C-54F168476E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820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152F-0A3B-4B7D-BBA5-FD28020566EA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E41B-3FBD-419E-977C-54F168476E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97061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152F-0A3B-4B7D-BBA5-FD28020566EA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E41B-3FBD-419E-977C-54F168476E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51595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152F-0A3B-4B7D-BBA5-FD28020566EA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E41B-3FBD-419E-977C-54F168476E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696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152F-0A3B-4B7D-BBA5-FD28020566EA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E41B-3FBD-419E-977C-54F168476E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66390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152F-0A3B-4B7D-BBA5-FD28020566EA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E41B-3FBD-419E-977C-54F168476E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9611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152F-0A3B-4B7D-BBA5-FD28020566EA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E41B-3FBD-419E-977C-54F168476E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6458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152F-0A3B-4B7D-BBA5-FD28020566EA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E41B-3FBD-419E-977C-54F168476E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4159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152F-0A3B-4B7D-BBA5-FD28020566EA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2E41B-3FBD-419E-977C-54F168476E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20437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A152F-0A3B-4B7D-BBA5-FD28020566EA}" type="datetimeFigureOut">
              <a:rPr lang="ru-RU" smtClean="0"/>
              <a:pPr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2E41B-3FBD-419E-977C-54F168476EF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4644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12" Type="http://schemas.openxmlformats.org/officeDocument/2006/relationships/image" Target="../media/image3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11" Type="http://schemas.openxmlformats.org/officeDocument/2006/relationships/image" Target="../media/image31.jpeg"/><Relationship Id="rId5" Type="http://schemas.openxmlformats.org/officeDocument/2006/relationships/image" Target="../media/image11.pn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11" Type="http://schemas.openxmlformats.org/officeDocument/2006/relationships/image" Target="../media/image39.jpeg"/><Relationship Id="rId5" Type="http://schemas.openxmlformats.org/officeDocument/2006/relationships/image" Target="../media/image4.png"/><Relationship Id="rId10" Type="http://schemas.openxmlformats.org/officeDocument/2006/relationships/image" Target="../media/image38.jpeg"/><Relationship Id="rId4" Type="http://schemas.openxmlformats.org/officeDocument/2006/relationships/image" Target="../media/image34.jpeg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13.gif"/><Relationship Id="rId7" Type="http://schemas.openxmlformats.org/officeDocument/2006/relationships/image" Target="../media/image9.png"/><Relationship Id="rId12" Type="http://schemas.openxmlformats.org/officeDocument/2006/relationships/image" Target="../media/image4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44.jpeg"/><Relationship Id="rId5" Type="http://schemas.openxmlformats.org/officeDocument/2006/relationships/image" Target="../media/image4.png"/><Relationship Id="rId10" Type="http://schemas.openxmlformats.org/officeDocument/2006/relationships/image" Target="../media/image43.jpeg"/><Relationship Id="rId4" Type="http://schemas.openxmlformats.org/officeDocument/2006/relationships/image" Target="../media/image40.jpeg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.png"/><Relationship Id="rId7" Type="http://schemas.openxmlformats.org/officeDocument/2006/relationships/image" Target="../media/image48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7.jpeg"/><Relationship Id="rId4" Type="http://schemas.openxmlformats.org/officeDocument/2006/relationships/image" Target="../media/image7.gif"/><Relationship Id="rId9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55.jpe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12" Type="http://schemas.openxmlformats.org/officeDocument/2006/relationships/image" Target="../media/image5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11" Type="http://schemas.openxmlformats.org/officeDocument/2006/relationships/image" Target="../media/image53.jpeg"/><Relationship Id="rId5" Type="http://schemas.openxmlformats.org/officeDocument/2006/relationships/image" Target="../media/image11.png"/><Relationship Id="rId15" Type="http://schemas.openxmlformats.org/officeDocument/2006/relationships/image" Target="../media/image57.jpeg"/><Relationship Id="rId10" Type="http://schemas.openxmlformats.org/officeDocument/2006/relationships/image" Target="../media/image52.jpeg"/><Relationship Id="rId4" Type="http://schemas.openxmlformats.org/officeDocument/2006/relationships/image" Target="../media/image10.png"/><Relationship Id="rId9" Type="http://schemas.openxmlformats.org/officeDocument/2006/relationships/image" Target="../media/image51.jpeg"/><Relationship Id="rId1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5" Type="http://schemas.openxmlformats.org/officeDocument/2006/relationships/image" Target="../media/image58.jpeg"/><Relationship Id="rId4" Type="http://schemas.openxmlformats.org/officeDocument/2006/relationships/image" Target="../media/image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13.gif"/><Relationship Id="rId4" Type="http://schemas.openxmlformats.org/officeDocument/2006/relationships/image" Target="../media/image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4.png"/><Relationship Id="rId7" Type="http://schemas.openxmlformats.org/officeDocument/2006/relationships/image" Target="../media/image48.gif"/><Relationship Id="rId12" Type="http://schemas.openxmlformats.org/officeDocument/2006/relationships/image" Target="../media/image6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6.jpeg"/><Relationship Id="rId5" Type="http://schemas.openxmlformats.org/officeDocument/2006/relationships/image" Target="../media/image9.png"/><Relationship Id="rId10" Type="http://schemas.openxmlformats.org/officeDocument/2006/relationships/image" Target="../media/image65.jpeg"/><Relationship Id="rId4" Type="http://schemas.openxmlformats.org/officeDocument/2006/relationships/image" Target="../media/image7.gif"/><Relationship Id="rId9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4.png"/><Relationship Id="rId7" Type="http://schemas.openxmlformats.org/officeDocument/2006/relationships/image" Target="../media/image68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72.jpeg"/><Relationship Id="rId5" Type="http://schemas.openxmlformats.org/officeDocument/2006/relationships/image" Target="../media/image9.png"/><Relationship Id="rId10" Type="http://schemas.openxmlformats.org/officeDocument/2006/relationships/image" Target="../media/image71.jpeg"/><Relationship Id="rId4" Type="http://schemas.openxmlformats.org/officeDocument/2006/relationships/image" Target="../media/image13.gif"/><Relationship Id="rId9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9.png"/><Relationship Id="rId7" Type="http://schemas.openxmlformats.org/officeDocument/2006/relationships/image" Target="../media/image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gif"/><Relationship Id="rId3" Type="http://schemas.openxmlformats.org/officeDocument/2006/relationships/image" Target="../media/image4.png"/><Relationship Id="rId7" Type="http://schemas.openxmlformats.org/officeDocument/2006/relationships/image" Target="../media/image73.gif"/><Relationship Id="rId12" Type="http://schemas.openxmlformats.org/officeDocument/2006/relationships/image" Target="../media/image7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76.jpeg"/><Relationship Id="rId5" Type="http://schemas.openxmlformats.org/officeDocument/2006/relationships/image" Target="../media/image9.png"/><Relationship Id="rId10" Type="http://schemas.openxmlformats.org/officeDocument/2006/relationships/image" Target="../media/image72.jpeg"/><Relationship Id="rId4" Type="http://schemas.openxmlformats.org/officeDocument/2006/relationships/image" Target="../media/image13.gif"/><Relationship Id="rId9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9.png"/><Relationship Id="rId7" Type="http://schemas.openxmlformats.org/officeDocument/2006/relationships/image" Target="../media/image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9.png"/><Relationship Id="rId7" Type="http://schemas.openxmlformats.org/officeDocument/2006/relationships/image" Target="../media/image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12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11" Type="http://schemas.openxmlformats.org/officeDocument/2006/relationships/image" Target="../media/image5.gif"/><Relationship Id="rId5" Type="http://schemas.openxmlformats.org/officeDocument/2006/relationships/image" Target="../media/image11.png"/><Relationship Id="rId10" Type="http://schemas.openxmlformats.org/officeDocument/2006/relationships/image" Target="../media/image16.gif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12" Type="http://schemas.openxmlformats.org/officeDocument/2006/relationships/image" Target="../media/image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22.jpeg"/><Relationship Id="rId5" Type="http://schemas.openxmlformats.org/officeDocument/2006/relationships/image" Target="../media/image7.gif"/><Relationship Id="rId10" Type="http://schemas.openxmlformats.org/officeDocument/2006/relationships/image" Target="../media/image21.jpeg"/><Relationship Id="rId4" Type="http://schemas.openxmlformats.org/officeDocument/2006/relationships/image" Target="../media/image4.pn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3.gif"/><Relationship Id="rId7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24.jpe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309083">
            <a:off x="1141529" y="590369"/>
            <a:ext cx="5582430" cy="1200329"/>
          </a:xfrm>
          <a:prstGeom prst="rect">
            <a:avLst/>
          </a:prstGeom>
          <a:solidFill>
            <a:schemeClr val="accent2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уединения «ОТДЫХАЙ-КА»</a:t>
            </a:r>
            <a:endParaRPr lang="ru-RU" sz="36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10909" y="520313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ru-RU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30463" y="6142892"/>
            <a:ext cx="5169876" cy="63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Подготовили: Ксенофонтова Наталия Ивановна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Таран Ольга Владимировна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https://i.gifer.com/3klZ.gif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67" y="3019927"/>
            <a:ext cx="3692769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43317" y="4871872"/>
            <a:ext cx="541559" cy="58546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69633" y="6142891"/>
            <a:ext cx="50412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– детский сад № 3 «Третье королевство»,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младшая группа «ЗОЛОТОЙ КЛЮЧИК»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1559"/>
          <a:stretch/>
        </p:blipFill>
        <p:spPr>
          <a:xfrm flipH="1">
            <a:off x="7925155" y="2430940"/>
            <a:ext cx="1559168" cy="1500554"/>
          </a:xfrm>
          <a:prstGeom prst="rect">
            <a:avLst/>
          </a:prstGeom>
        </p:spPr>
      </p:pic>
      <p:pic>
        <p:nvPicPr>
          <p:cNvPr id="19" name="Рисунок 18" descr="https://images-photo.ru/_ph/23/2/451667997.gif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0159" flipH="1">
            <a:off x="8940796" y="540326"/>
            <a:ext cx="2826329" cy="1196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images-photo.ru/_ph/17/2/780593844.gif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9320">
            <a:off x="1649994" y="4904510"/>
            <a:ext cx="732992" cy="655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://zabavnik.club/wp-content/uploads/2018/02/kartinki_solnyshko_15_01061352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8579">
            <a:off x="166255" y="-147782"/>
            <a:ext cx="2152073" cy="18842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471309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ylishroom.com.ru/freski_fotooboi_panno/detskiy_mir/14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12275128" cy="68489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58693" y="1708729"/>
            <a:ext cx="6816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666560">
            <a:off x="1101757" y="3957828"/>
            <a:ext cx="1140051" cy="10851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0147" y="4537798"/>
            <a:ext cx="1025236" cy="10292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985" y="3206682"/>
            <a:ext cx="952707" cy="956400"/>
          </a:xfrm>
          <a:prstGeom prst="rect">
            <a:avLst/>
          </a:prstGeom>
        </p:spPr>
      </p:pic>
      <p:pic>
        <p:nvPicPr>
          <p:cNvPr id="7" name="Рисунок 6" descr="http://www.playcast.ru/uploads/2016/08/28/19717803.gif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2087419" cy="137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8522677" y="1708728"/>
            <a:ext cx="23563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35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Пособия для развития </a:t>
            </a:r>
          </a:p>
          <a:p>
            <a:pPr algn="ctr"/>
            <a:r>
              <a:rPr lang="ru-RU" sz="1600" b="1" spc="-35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познавательной деятельности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25509" y="2766647"/>
            <a:ext cx="4067907" cy="3793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1500"/>
              </a:spcAft>
            </a:pPr>
            <a:endParaRPr lang="ru-RU" sz="14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b="1" i="0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Игры-манипуляции с предметами. </a:t>
            </a:r>
            <a:r>
              <a:rPr lang="ru-RU" sz="1400" b="0" i="0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«Ласковое солнышко», «Веселый человечек».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b="1" i="0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Дидактические игры</a:t>
            </a:r>
            <a:r>
              <a:rPr lang="ru-RU" sz="1400" b="1" dirty="0">
                <a:solidFill>
                  <a:srgbClr val="1B1C2A"/>
                </a:solidFill>
                <a:latin typeface="Times New Roman" panose="02020603050405020304" pitchFamily="18" charset="0"/>
              </a:rPr>
              <a:t>:</a:t>
            </a:r>
            <a:endParaRPr lang="ru-RU" sz="1400" b="1" i="0" dirty="0" smtClean="0">
              <a:solidFill>
                <a:srgbClr val="1B1C2A"/>
              </a:solidFill>
              <a:effectLst/>
              <a:latin typeface="Times New Roman" panose="02020603050405020304" pitchFamily="18" charset="0"/>
            </a:endParaRPr>
          </a:p>
          <a:p>
            <a:r>
              <a:rPr lang="ru-RU" sz="1400" b="0" i="0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 Лото: «Домашние животные», «Транспорт», «Волшебные геометрические фигуры»,</a:t>
            </a:r>
          </a:p>
          <a:p>
            <a:pPr algn="just"/>
            <a:r>
              <a:rPr lang="ru-RU" sz="1400" b="0" i="0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 пазлы «Угадай-ка»</a:t>
            </a:r>
            <a:endParaRPr lang="ru-RU" sz="1400" dirty="0">
              <a:solidFill>
                <a:srgbClr val="1B1C2A"/>
              </a:solidFill>
              <a:latin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b="1" i="0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Речевые игры </a:t>
            </a:r>
            <a:r>
              <a:rPr lang="ru-RU" sz="1400" b="0" i="0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с </a:t>
            </a:r>
            <a:r>
              <a:rPr lang="ru-RU" sz="1400" dirty="0">
                <a:solidFill>
                  <a:srgbClr val="1B1C2A"/>
                </a:solidFill>
                <a:latin typeface="Times New Roman" panose="02020603050405020304" pitchFamily="18" charset="0"/>
              </a:rPr>
              <a:t>использованием </a:t>
            </a:r>
            <a:r>
              <a:rPr lang="ru-RU" sz="1400" dirty="0" smtClean="0">
                <a:solidFill>
                  <a:srgbClr val="1B1C2A"/>
                </a:solidFill>
                <a:latin typeface="Times New Roman" panose="02020603050405020304" pitchFamily="18" charset="0"/>
              </a:rPr>
              <a:t>пальчикового театра.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1B1C2A"/>
                </a:solidFill>
                <a:latin typeface="Times New Roman" panose="02020603050405020304" pitchFamily="18" charset="0"/>
              </a:rPr>
              <a:t>Художественная литература (сказки, потешки, стихи с яркими иллюстрациями).</a:t>
            </a:r>
            <a:endParaRPr lang="ru-RU" sz="1400" dirty="0">
              <a:solidFill>
                <a:srgbClr val="1B1C2A"/>
              </a:solidFill>
              <a:latin typeface="Times New Roman" panose="02020603050405020304" pitchFamily="18" charset="0"/>
            </a:endParaRPr>
          </a:p>
          <a:p>
            <a:pPr algn="just"/>
            <a:endParaRPr lang="ru-RU" sz="1400" dirty="0">
              <a:solidFill>
                <a:srgbClr val="1B1C2A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1400" b="1" i="1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В уголке уединения ребята играют в спокойные игры, занимаются творческой деятельностью, тихо общаются или просто отдыхают от шума</a:t>
            </a:r>
            <a:r>
              <a:rPr lang="ru-RU" b="1" i="1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0" name="Picture 2" descr="https://stylishroom.com.ru/freski_fotooboi_panno/detskiy_mir/14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732" y="-143109"/>
            <a:ext cx="12428594" cy="7130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965618" y="554720"/>
            <a:ext cx="6082537" cy="120032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Сенсорный пакет </a:t>
            </a:r>
            <a:endParaRPr lang="ru-RU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рисования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663353" y="1921992"/>
            <a:ext cx="3528647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отличный способ раскрыть творческие способности, который, к тому же, помогает развивать мелкую моторику рук. 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Ребенок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может приложить к ней ладошку или попытаться вывести какое-то изображение, даже надпись. Это очень увлекательное занятие, которое действительно доставит много положительных эмоций.</a:t>
            </a:r>
          </a:p>
          <a:p>
            <a:pPr algn="just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1834" y="3583064"/>
            <a:ext cx="3532392" cy="2649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3465" y="1203159"/>
            <a:ext cx="4397937" cy="3286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Рисунок 16" descr="http://zabavnik.club/wp-content/uploads/2018/02/kartinki_solnyshko_15_01061352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9056" flipH="1">
            <a:off x="10116659" y="-188966"/>
            <a:ext cx="1890612" cy="183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images-photo.ru/_ph/23/2/451667997.gif"/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2730" y="962525"/>
            <a:ext cx="2826329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666560">
            <a:off x="1101756" y="3957827"/>
            <a:ext cx="1140051" cy="10851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12914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ylishroom.com.ru/freski_fotooboi_panno/detskiy_mir/14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12275128" cy="68489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58693" y="1708729"/>
            <a:ext cx="6816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666560">
            <a:off x="1101757" y="3957828"/>
            <a:ext cx="1140051" cy="10851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0147" y="4537798"/>
            <a:ext cx="1025236" cy="10292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985" y="3206682"/>
            <a:ext cx="952707" cy="956400"/>
          </a:xfrm>
          <a:prstGeom prst="rect">
            <a:avLst/>
          </a:prstGeom>
        </p:spPr>
      </p:pic>
      <p:pic>
        <p:nvPicPr>
          <p:cNvPr id="7" name="Рисунок 6" descr="http://www.playcast.ru/uploads/2016/08/28/19717803.gif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2087419" cy="137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8522677" y="1708728"/>
            <a:ext cx="23563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35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Пособия для развития </a:t>
            </a:r>
          </a:p>
          <a:p>
            <a:pPr algn="ctr"/>
            <a:r>
              <a:rPr lang="ru-RU" sz="1600" b="1" spc="-35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познавательной деятельности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25509" y="2766647"/>
            <a:ext cx="4067907" cy="3793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1500"/>
              </a:spcAft>
            </a:pPr>
            <a:endParaRPr lang="ru-RU" sz="14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b="1" i="0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Игры-манипуляции с предметами. </a:t>
            </a:r>
            <a:r>
              <a:rPr lang="ru-RU" sz="1400" b="0" i="0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«Ласковое солнышко», «Веселый человечек».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b="1" i="0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Дидактические игры</a:t>
            </a:r>
            <a:r>
              <a:rPr lang="ru-RU" sz="1400" b="1" dirty="0">
                <a:solidFill>
                  <a:srgbClr val="1B1C2A"/>
                </a:solidFill>
                <a:latin typeface="Times New Roman" panose="02020603050405020304" pitchFamily="18" charset="0"/>
              </a:rPr>
              <a:t>:</a:t>
            </a:r>
            <a:endParaRPr lang="ru-RU" sz="1400" b="1" i="0" dirty="0" smtClean="0">
              <a:solidFill>
                <a:srgbClr val="1B1C2A"/>
              </a:solidFill>
              <a:effectLst/>
              <a:latin typeface="Times New Roman" panose="02020603050405020304" pitchFamily="18" charset="0"/>
            </a:endParaRPr>
          </a:p>
          <a:p>
            <a:r>
              <a:rPr lang="ru-RU" sz="1400" b="0" i="0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 Лото: «Домашние животные», «Транспорт», «Волшебные геометрические фигуры»,</a:t>
            </a:r>
          </a:p>
          <a:p>
            <a:pPr algn="just"/>
            <a:r>
              <a:rPr lang="ru-RU" sz="1400" b="0" i="0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 пазлы «Угадай-ка»</a:t>
            </a:r>
            <a:endParaRPr lang="ru-RU" sz="1400" dirty="0">
              <a:solidFill>
                <a:srgbClr val="1B1C2A"/>
              </a:solidFill>
              <a:latin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b="1" i="0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Речевые игры </a:t>
            </a:r>
            <a:r>
              <a:rPr lang="ru-RU" sz="1400" b="0" i="0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с </a:t>
            </a:r>
            <a:r>
              <a:rPr lang="ru-RU" sz="1400" dirty="0">
                <a:solidFill>
                  <a:srgbClr val="1B1C2A"/>
                </a:solidFill>
                <a:latin typeface="Times New Roman" panose="02020603050405020304" pitchFamily="18" charset="0"/>
              </a:rPr>
              <a:t>использованием </a:t>
            </a:r>
            <a:r>
              <a:rPr lang="ru-RU" sz="1400" dirty="0" smtClean="0">
                <a:solidFill>
                  <a:srgbClr val="1B1C2A"/>
                </a:solidFill>
                <a:latin typeface="Times New Roman" panose="02020603050405020304" pitchFamily="18" charset="0"/>
              </a:rPr>
              <a:t>пальчикового театра.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1B1C2A"/>
                </a:solidFill>
                <a:latin typeface="Times New Roman" panose="02020603050405020304" pitchFamily="18" charset="0"/>
              </a:rPr>
              <a:t>Художественная литература (сказки, потешки, стихи с яркими иллюстрациями).</a:t>
            </a:r>
            <a:endParaRPr lang="ru-RU" sz="1400" dirty="0">
              <a:solidFill>
                <a:srgbClr val="1B1C2A"/>
              </a:solidFill>
              <a:latin typeface="Times New Roman" panose="02020603050405020304" pitchFamily="18" charset="0"/>
            </a:endParaRPr>
          </a:p>
          <a:p>
            <a:pPr algn="just"/>
            <a:endParaRPr lang="ru-RU" sz="1400" dirty="0">
              <a:solidFill>
                <a:srgbClr val="1B1C2A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1400" b="1" i="1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В уголке уединения ребята играют в спокойные игры, занимаются творческой деятельностью, тихо общаются или просто отдыхают от шума</a:t>
            </a:r>
            <a:r>
              <a:rPr lang="ru-RU" b="1" i="1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0" name="Picture 2" descr="https://stylishroom.com.ru/freski_fotooboi_panno/detskiy_mir/14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79400" cy="7001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821418" y="300789"/>
            <a:ext cx="6864003" cy="92333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КАЛЕЙДОСКОПЫ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18497" y="1319144"/>
            <a:ext cx="3390619" cy="1640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347679" y="2990264"/>
            <a:ext cx="1622648" cy="785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10117" y="3089851"/>
            <a:ext cx="1573324" cy="761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8979877" y="4044462"/>
            <a:ext cx="26963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Неизбежно улучшают настроение. Созерцание любого «волшебства» отвлекает от тревожных мыслей даже взрослых людей.</a:t>
            </a:r>
            <a:endParaRPr lang="ru-RU" b="1" dirty="0"/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77493" y="5745870"/>
            <a:ext cx="1363162" cy="11121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36195" y="3920981"/>
            <a:ext cx="1483792" cy="12137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1559"/>
          <a:stretch/>
        </p:blipFill>
        <p:spPr>
          <a:xfrm>
            <a:off x="2182980" y="2179783"/>
            <a:ext cx="1520801" cy="1482260"/>
          </a:xfrm>
          <a:prstGeom prst="rect">
            <a:avLst/>
          </a:prstGeom>
        </p:spPr>
      </p:pic>
      <p:pic>
        <p:nvPicPr>
          <p:cNvPr id="22" name="Рисунок 21" descr="http://www.playcast.ru/uploads/2016/08/28/19717803.gif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2" y="-105508"/>
            <a:ext cx="2192214" cy="167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666560">
            <a:off x="1147938" y="4031718"/>
            <a:ext cx="1140051" cy="1085182"/>
          </a:xfrm>
          <a:prstGeom prst="rect">
            <a:avLst/>
          </a:prstGeom>
        </p:spPr>
      </p:pic>
      <p:pic>
        <p:nvPicPr>
          <p:cNvPr id="4098" name="Picture 2" descr="E:\Documents\IMG_20191113_16064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74" y="1288157"/>
            <a:ext cx="2751640" cy="36688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Documents\IMG_20191113_16092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601" y="1663631"/>
            <a:ext cx="2632461" cy="3509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12914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tylishroom.com.ru/freski_fotooboi_panno/detskiy_mir/14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821"/>
            <a:ext cx="12404082" cy="69517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28735" y="658466"/>
            <a:ext cx="6883303" cy="92333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«Весёлые шнуровки»</a:t>
            </a:r>
            <a:endParaRPr lang="ru-RU" sz="5400" b="1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11953" y="2588361"/>
            <a:ext cx="368004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2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Назначение игр-шнуровок:</a:t>
            </a:r>
          </a:p>
          <a:p>
            <a:pPr>
              <a:buNone/>
            </a:pPr>
            <a:r>
              <a:rPr lang="ru-RU" sz="12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развивают сенсомоторную координацию, мелкую моторику рук;</a:t>
            </a:r>
          </a:p>
          <a:p>
            <a:pPr>
              <a:buNone/>
            </a:pPr>
            <a:r>
              <a:rPr lang="ru-RU" sz="12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развивают пространственное ориентирование, способствуют пониманию понятий "вверху", "внизу", "справа", "слева";</a:t>
            </a:r>
          </a:p>
          <a:p>
            <a:pPr>
              <a:buNone/>
            </a:pPr>
            <a:r>
              <a:rPr lang="ru-RU" sz="12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формируют навыки шнуровки (шнурование, завязывание шнурка на бант);</a:t>
            </a:r>
          </a:p>
          <a:p>
            <a:pPr>
              <a:buNone/>
            </a:pPr>
            <a:r>
              <a:rPr lang="ru-RU" sz="12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способствуют развитию речи;</a:t>
            </a:r>
          </a:p>
          <a:p>
            <a:pPr>
              <a:buNone/>
            </a:pPr>
            <a:r>
              <a:rPr lang="ru-RU" sz="12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развивают творческие способности.</a:t>
            </a:r>
          </a:p>
          <a:p>
            <a:pPr>
              <a:buNone/>
            </a:pPr>
            <a:r>
              <a:rPr lang="ru-RU" sz="12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2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играх с шнурованием также развивается глазомер, внимание, происходит укрепление пальцев и всей кисти руки (мелкая моторика), а это в свою очередь влияет на формирование головного мозга и становления речи. А также,  игры-шнуровки косвенно готовят руку к письму и развивают усидчивость</a:t>
            </a:r>
            <a:r>
              <a:rPr lang="ru-RU" sz="1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1188" y="1674451"/>
            <a:ext cx="2250281" cy="1562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4736" y="572005"/>
            <a:ext cx="1846217" cy="1363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1559"/>
          <a:stretch/>
        </p:blipFill>
        <p:spPr>
          <a:xfrm>
            <a:off x="1985463" y="2207491"/>
            <a:ext cx="1616719" cy="1436489"/>
          </a:xfrm>
          <a:prstGeom prst="rect">
            <a:avLst/>
          </a:prstGeom>
        </p:spPr>
      </p:pic>
      <p:pic>
        <p:nvPicPr>
          <p:cNvPr id="11" name="Рисунок 10" descr="http://zabavnik.club/wp-content/uploads/2018/02/kartinki_solnyshko_15_01061352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806" flipH="1">
            <a:off x="10245614" y="-110837"/>
            <a:ext cx="1835195" cy="183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409689"/>
            <a:ext cx="2859617" cy="1983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9510" y="4370896"/>
            <a:ext cx="2718176" cy="2487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 descr="E:\Downloads\IMG_20191111_18575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065" y="3733328"/>
            <a:ext cx="1493950" cy="1242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g01.a.alicdn.com/kf/HTB1I4O3LXXXXXaGXXXXq6xXFXXXz/220687471/HTB1I4O3LXXXXXaGXXXXq6xXFXXXz.jpg?size=93809&amp;height=800&amp;width=800&amp;hash=d94e722eb7cf5bccc5a3058e7d35f40c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01" y="3424076"/>
            <a:ext cx="3433924" cy="3433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ttps://apf.mail.ru/cgi-bin/readmsg/IMG_20191108_160214.jpg?id=15733183170512957285%3B0%3B2&amp;x-email=knatin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8" name="Picture 10" descr="E:\Downloads\IMG_20191108_16021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193" y="1726258"/>
            <a:ext cx="1908549" cy="2544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202086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ylishroom.com.ru/freski_fotooboi_panno/detskiy_mir/14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421"/>
            <a:ext cx="12192000" cy="69174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www.playcast.ru/uploads/2016/08/28/19717803.gif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2" y="188800"/>
            <a:ext cx="2192214" cy="137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E:\Downloads\IMG_20191108_1808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654" y="3860416"/>
            <a:ext cx="2210295" cy="2196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1559"/>
          <a:stretch/>
        </p:blipFill>
        <p:spPr>
          <a:xfrm>
            <a:off x="1978003" y="2096654"/>
            <a:ext cx="1624177" cy="1479999"/>
          </a:xfrm>
          <a:prstGeom prst="rect">
            <a:avLst/>
          </a:prstGeom>
        </p:spPr>
      </p:pic>
      <p:pic>
        <p:nvPicPr>
          <p:cNvPr id="6" name="Рисунок 5" descr="https://images-photo.ru/_ph/23/2/451667997.gif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55" y="737746"/>
            <a:ext cx="3135744" cy="12111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403691" y="295996"/>
            <a:ext cx="7730909" cy="132343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Прищепки,  </a:t>
            </a:r>
            <a:r>
              <a:rPr lang="ru-RU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лепейник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масса для лепки</a:t>
            </a:r>
            <a:endParaRPr lang="ru-RU" sz="4000" b="1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51631" y="2063262"/>
            <a:ext cx="35403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Мелкую моторику рук.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Воображение, логику.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Сообразительность.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способности.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666560">
            <a:off x="1101756" y="3957827"/>
            <a:ext cx="1140051" cy="1085182"/>
          </a:xfrm>
          <a:prstGeom prst="rect">
            <a:avLst/>
          </a:prstGeom>
        </p:spPr>
      </p:pic>
      <p:pic>
        <p:nvPicPr>
          <p:cNvPr id="4100" name="Picture 4" descr="E:\Downloads\IMG_20191111_1816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38" y="3919966"/>
            <a:ext cx="2087662" cy="2783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Downloads\IMG_20191111_18163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3829" y="3860415"/>
            <a:ext cx="2095119" cy="1571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Documents\IMG_20191113_15301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7884" y="1071418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Documents\IMG_20191113_15301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313" y="1677015"/>
            <a:ext cx="3018965" cy="4025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Documents\IMG_20191113_16152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03" y="582978"/>
            <a:ext cx="3096542" cy="41287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Downloads\IMG_20191111_18163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9" y="1579280"/>
            <a:ext cx="1863841" cy="2408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699501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ylishroom.com.ru/freski_fotooboi_panno/detskiy_mir/14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248"/>
            <a:ext cx="12295031" cy="6911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1559"/>
          <a:stretch/>
        </p:blipFill>
        <p:spPr>
          <a:xfrm>
            <a:off x="1932709" y="2203938"/>
            <a:ext cx="1572491" cy="1386055"/>
          </a:xfrm>
          <a:prstGeom prst="rect">
            <a:avLst/>
          </a:prstGeom>
        </p:spPr>
      </p:pic>
      <p:pic>
        <p:nvPicPr>
          <p:cNvPr id="5" name="Рисунок 4" descr="http://zabavnik.club/wp-content/uploads/2018/02/kartinki_solnyshko_15_01061352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1761" y="2"/>
            <a:ext cx="1823472" cy="18351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 rot="349975">
            <a:off x="5583737" y="1925290"/>
            <a:ext cx="2813539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Телефон – звонок маме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57295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9143999" y="2322392"/>
            <a:ext cx="27783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Если сильно загрущу</a:t>
            </a:r>
          </a:p>
          <a:p>
            <a:pPr algn="just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Милой маме позвоню</a:t>
            </a:r>
          </a:p>
          <a:p>
            <a:pPr algn="just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тогда ей расскажу</a:t>
            </a:r>
          </a:p>
          <a:p>
            <a:pPr algn="just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же я её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люблю!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14828">
            <a:off x="3435927" y="2175720"/>
            <a:ext cx="538409" cy="1141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8666560">
            <a:off x="1101756" y="3957827"/>
            <a:ext cx="1140051" cy="1085182"/>
          </a:xfrm>
          <a:prstGeom prst="rect">
            <a:avLst/>
          </a:prstGeom>
        </p:spPr>
      </p:pic>
      <p:pic>
        <p:nvPicPr>
          <p:cNvPr id="14" name="Рисунок 13" descr="https://avatars.mds.yandex.net/get-pdb/2359302/47607e95-b777-4582-b923-d1c230f6c596/ori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23" y="267854"/>
            <a:ext cx="4488150" cy="1708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E:\Downloads\IMG_20191111_1544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45" y="3172751"/>
            <a:ext cx="2635009" cy="3513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Downloads\IMG_20191111_15440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885" y="3714176"/>
            <a:ext cx="2174595" cy="2899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104790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ylishroom.com.ru/freski_fotooboi_panno/detskiy_mir/14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12275128" cy="68489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58693" y="1708729"/>
            <a:ext cx="6816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666560">
            <a:off x="1101757" y="3957828"/>
            <a:ext cx="1140051" cy="10851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0147" y="4537798"/>
            <a:ext cx="1025236" cy="10292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985" y="3206682"/>
            <a:ext cx="952707" cy="956400"/>
          </a:xfrm>
          <a:prstGeom prst="rect">
            <a:avLst/>
          </a:prstGeom>
        </p:spPr>
      </p:pic>
      <p:pic>
        <p:nvPicPr>
          <p:cNvPr id="7" name="Рисунок 6" descr="http://www.playcast.ru/uploads/2016/08/28/19717803.gif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2087419" cy="137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8522677" y="1708728"/>
            <a:ext cx="23563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35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Пособия для развития </a:t>
            </a:r>
          </a:p>
          <a:p>
            <a:pPr algn="ctr"/>
            <a:r>
              <a:rPr lang="ru-RU" sz="1600" b="1" spc="-35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познавательной деятельности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25509" y="2766647"/>
            <a:ext cx="4067907" cy="3793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1500"/>
              </a:spcAft>
            </a:pPr>
            <a:endParaRPr lang="ru-RU" sz="14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b="1" i="0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Игры-манипуляции с предметами. </a:t>
            </a:r>
            <a:r>
              <a:rPr lang="ru-RU" sz="1400" b="0" i="0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«Ласковое солнышко», «Веселый человечек».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b="1" i="0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Дидактические игры</a:t>
            </a:r>
            <a:r>
              <a:rPr lang="ru-RU" sz="1400" b="1" dirty="0">
                <a:solidFill>
                  <a:srgbClr val="1B1C2A"/>
                </a:solidFill>
                <a:latin typeface="Times New Roman" panose="02020603050405020304" pitchFamily="18" charset="0"/>
              </a:rPr>
              <a:t>:</a:t>
            </a:r>
            <a:endParaRPr lang="ru-RU" sz="1400" b="1" i="0" dirty="0" smtClean="0">
              <a:solidFill>
                <a:srgbClr val="1B1C2A"/>
              </a:solidFill>
              <a:effectLst/>
              <a:latin typeface="Times New Roman" panose="02020603050405020304" pitchFamily="18" charset="0"/>
            </a:endParaRPr>
          </a:p>
          <a:p>
            <a:r>
              <a:rPr lang="ru-RU" sz="1400" b="0" i="0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 Лото: «Домашние животные», «Транспорт», «Волшебные геометрические фигуры»,</a:t>
            </a:r>
          </a:p>
          <a:p>
            <a:pPr algn="just"/>
            <a:r>
              <a:rPr lang="ru-RU" sz="1400" b="0" i="0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 пазлы «Угадай-ка»</a:t>
            </a:r>
            <a:endParaRPr lang="ru-RU" sz="1400" dirty="0">
              <a:solidFill>
                <a:srgbClr val="1B1C2A"/>
              </a:solidFill>
              <a:latin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b="1" i="0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Речевые игры </a:t>
            </a:r>
            <a:r>
              <a:rPr lang="ru-RU" sz="1400" b="0" i="0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с </a:t>
            </a:r>
            <a:r>
              <a:rPr lang="ru-RU" sz="1400" dirty="0">
                <a:solidFill>
                  <a:srgbClr val="1B1C2A"/>
                </a:solidFill>
                <a:latin typeface="Times New Roman" panose="02020603050405020304" pitchFamily="18" charset="0"/>
              </a:rPr>
              <a:t>использованием </a:t>
            </a:r>
            <a:r>
              <a:rPr lang="ru-RU" sz="1400" dirty="0" smtClean="0">
                <a:solidFill>
                  <a:srgbClr val="1B1C2A"/>
                </a:solidFill>
                <a:latin typeface="Times New Roman" panose="02020603050405020304" pitchFamily="18" charset="0"/>
              </a:rPr>
              <a:t>пальчикового театра.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1B1C2A"/>
                </a:solidFill>
                <a:latin typeface="Times New Roman" panose="02020603050405020304" pitchFamily="18" charset="0"/>
              </a:rPr>
              <a:t>Художественная литература (сказки, потешки, стихи с яркими иллюстрациями).</a:t>
            </a:r>
            <a:endParaRPr lang="ru-RU" sz="1400" dirty="0">
              <a:solidFill>
                <a:srgbClr val="1B1C2A"/>
              </a:solidFill>
              <a:latin typeface="Times New Roman" panose="02020603050405020304" pitchFamily="18" charset="0"/>
            </a:endParaRPr>
          </a:p>
          <a:p>
            <a:pPr algn="just"/>
            <a:endParaRPr lang="ru-RU" sz="1400" dirty="0">
              <a:solidFill>
                <a:srgbClr val="1B1C2A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1400" b="1" i="1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В уголке уединения ребята играют в спокойные игры, занимаются творческой деятельностью, тихо общаются или просто отдыхают от шума</a:t>
            </a:r>
            <a:r>
              <a:rPr lang="ru-RU" b="1" i="1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0" name="Picture 2" descr="https://stylishroom.com.ru/freski_fotooboi_panno/detskiy_mir/14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273"/>
            <a:ext cx="12265891" cy="71812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1559"/>
          <a:stretch/>
        </p:blipFill>
        <p:spPr>
          <a:xfrm>
            <a:off x="2112996" y="1754909"/>
            <a:ext cx="1498422" cy="1686592"/>
          </a:xfrm>
          <a:prstGeom prst="rect">
            <a:avLst/>
          </a:prstGeom>
        </p:spPr>
      </p:pic>
      <p:pic>
        <p:nvPicPr>
          <p:cNvPr id="13" name="Рисунок 12" descr="https://images-photo.ru/_ph/23/2/451667997.gif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11234" y="-117231"/>
            <a:ext cx="2826329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://www.playcast.ru/uploads/2016/08/28/19717803.gif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2" y="-105508"/>
            <a:ext cx="2192214" cy="167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975063">
            <a:off x="6933465" y="2678855"/>
            <a:ext cx="732650" cy="1086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007286">
            <a:off x="3584899" y="1792060"/>
            <a:ext cx="813749" cy="11183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9373">
            <a:off x="7517658" y="3213494"/>
            <a:ext cx="910116" cy="1265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865341">
            <a:off x="5604189" y="2947091"/>
            <a:ext cx="891550" cy="12811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 rot="355800">
            <a:off x="5692223" y="1582088"/>
            <a:ext cx="2603547" cy="70788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ХУДОЖЕСТВЕННАЯ ЛИТЕРАТУРА</a:t>
            </a:r>
          </a:p>
        </p:txBody>
      </p:sp>
      <p:pic>
        <p:nvPicPr>
          <p:cNvPr id="22" name="Picture 3" descr="E:\Downloads\IMG_20191108_16062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697" y="2598204"/>
            <a:ext cx="3015648" cy="3621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Downloads\IMG_20191111_15495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208" y="4543530"/>
            <a:ext cx="2804583" cy="2103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Downloads\IMG_20191111_155549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464" y="3757353"/>
            <a:ext cx="2152722" cy="2870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705424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ylishroom.com.ru/freski_fotooboi_panno/detskiy_mir/14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7475"/>
            <a:ext cx="12275128" cy="68579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1559"/>
          <a:stretch/>
        </p:blipFill>
        <p:spPr>
          <a:xfrm>
            <a:off x="2045145" y="2189017"/>
            <a:ext cx="1492383" cy="1419448"/>
          </a:xfrm>
          <a:prstGeom prst="rect">
            <a:avLst/>
          </a:prstGeom>
        </p:spPr>
      </p:pic>
      <p:pic>
        <p:nvPicPr>
          <p:cNvPr id="5" name="Рисунок 4" descr="http://zabavnik.club/wp-content/uploads/2018/02/kartinki_solnyshko_15_01061352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3111" flipH="1">
            <a:off x="10163908" y="2"/>
            <a:ext cx="1870364" cy="18351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 rot="370437">
            <a:off x="5977604" y="1938727"/>
            <a:ext cx="2026606" cy="4001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ЛОТО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E:\Downloads\IMG_20191108_1605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419" y="3371524"/>
            <a:ext cx="2420083" cy="3226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avatars.mds.yandex.net/get-pdb/2359302/47607e95-b777-4582-b923-d1c230f6c596/ori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03" y="-176356"/>
            <a:ext cx="5743575" cy="20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E:\Downloads\IMG_20191111_1818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180" y="4529631"/>
            <a:ext cx="2730321" cy="2047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27325" y="2828836"/>
            <a:ext cx="41083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 помогают детям познакомиться  с окружающими предметами, запомнить их названия. В процессе игры развиваются внимание, мышление, память, речь, зрительно-пространственное восприятие; приучаются к самопроверке и самоконтролю.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57561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ylishroom.com.ru/freski_fotooboi_panno/detskiy_mir/14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12275128" cy="68489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1559"/>
          <a:stretch/>
        </p:blipFill>
        <p:spPr>
          <a:xfrm>
            <a:off x="2013971" y="2159532"/>
            <a:ext cx="1572491" cy="1432947"/>
          </a:xfrm>
          <a:prstGeom prst="rect">
            <a:avLst/>
          </a:prstGeom>
        </p:spPr>
      </p:pic>
      <p:pic>
        <p:nvPicPr>
          <p:cNvPr id="5" name="Рисунок 4" descr="https://images-photo.ru/_ph/23/2/451667997.gif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3924" y="3205018"/>
            <a:ext cx="2498440" cy="826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playcast.ru/uploads/2016/08/28/19717803.gif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2" y="331621"/>
            <a:ext cx="2192214" cy="16735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 rot="357667">
            <a:off x="5609950" y="1950084"/>
            <a:ext cx="2919548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ПАЛЬЧИКОВЫЙ ТЕАТР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E:\Downloads\IMG_20191108_1613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309" y="3149715"/>
            <a:ext cx="2490979" cy="3525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666560">
            <a:off x="1101756" y="3957827"/>
            <a:ext cx="1140051" cy="1085182"/>
          </a:xfrm>
          <a:prstGeom prst="rect">
            <a:avLst/>
          </a:prstGeom>
        </p:spPr>
      </p:pic>
      <p:pic>
        <p:nvPicPr>
          <p:cNvPr id="7170" name="Picture 2" descr="E:\Downloads\IMG_20191111_1828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476" y="4696175"/>
            <a:ext cx="1606833" cy="1979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881869" y="2640169"/>
            <a:ext cx="41985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Пальчиковый театр и игры с пальчиками развивают мозг ребенка, стимулируют развитие речи, творческие способности, фантазию </a:t>
            </a:r>
            <a:r>
              <a:rPr lang="ru-RU" sz="1600" dirty="0" smtClean="0"/>
              <a:t>малыша, вызывают положительные эмоции. Простые </a:t>
            </a:r>
            <a:r>
              <a:rPr lang="ru-RU" sz="1600" dirty="0"/>
              <a:t>движения помогают убрать напряжение не только с самих рук, но и расслабить мышцы всего тела. </a:t>
            </a:r>
          </a:p>
        </p:txBody>
      </p:sp>
    </p:spTree>
    <p:extLst>
      <p:ext uri="{BB962C8B-B14F-4D97-AF65-F5344CB8AC3E}">
        <p14:creationId xmlns="" xmlns:p14="http://schemas.microsoft.com/office/powerpoint/2010/main" val="10192345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ylishroom.com.ru/freski_fotooboi_panno/detskiy_mir/14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469676" cy="68489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1559"/>
          <a:stretch/>
        </p:blipFill>
        <p:spPr>
          <a:xfrm>
            <a:off x="2108019" y="2022763"/>
            <a:ext cx="1512635" cy="1572204"/>
          </a:xfrm>
          <a:prstGeom prst="rect">
            <a:avLst/>
          </a:prstGeom>
        </p:spPr>
      </p:pic>
      <p:pic>
        <p:nvPicPr>
          <p:cNvPr id="5" name="Рисунок 4" descr="http://zabavnik.club/wp-content/uploads/2018/02/kartinki_solnyshko_15_01061352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68528" y="72847"/>
            <a:ext cx="1823472" cy="183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8666560">
            <a:off x="1101756" y="3957827"/>
            <a:ext cx="1140051" cy="10851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66478">
            <a:off x="5902036" y="1993581"/>
            <a:ext cx="2032000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44728" y="3424474"/>
            <a:ext cx="2487384" cy="3109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https://avatars.mds.yandex.net/get-pdb/2359302/47607e95-b777-4582-b923-d1c230f6c596/ori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683491"/>
            <a:ext cx="3841605" cy="1302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E:\Downloads\IMG_20191111_18204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021" y="4822211"/>
            <a:ext cx="1269940" cy="1693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Downloads\IMG_20191111_1821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716" y="4534109"/>
            <a:ext cx="1359336" cy="1812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Downloads\IMG_20191111_1821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31" y="4743772"/>
            <a:ext cx="1387598" cy="18501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165206" y="2690336"/>
            <a:ext cx="417275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 помогают детям познакомиться  с окружающими предметами, запомнить их названия. В процессе игры развиваются внимание, мышление, память,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речь. Пазловые замки на элементах тренируют мелкую моторику, развивают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зрительно-пространственное восприятие;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приучают 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самопроверке и самоконтролю.</a:t>
            </a:r>
          </a:p>
        </p:txBody>
      </p:sp>
      <p:pic>
        <p:nvPicPr>
          <p:cNvPr id="6149" name="Picture 5" descr="E:\Downloads\IMG_20191111_19164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731" y="5377784"/>
            <a:ext cx="1621492" cy="1216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E:\Downloads\IMG_20191111_19170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871" y="4306991"/>
            <a:ext cx="1511121" cy="1133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588553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ylishroom.com.ru/freski_fotooboi_panno/detskiy_mir/14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4" y="-36351"/>
            <a:ext cx="12297827" cy="6894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1559"/>
          <a:stretch/>
        </p:blipFill>
        <p:spPr>
          <a:xfrm>
            <a:off x="1966284" y="2142838"/>
            <a:ext cx="1672844" cy="1463140"/>
          </a:xfrm>
          <a:prstGeom prst="rect">
            <a:avLst/>
          </a:prstGeom>
        </p:spPr>
      </p:pic>
      <p:pic>
        <p:nvPicPr>
          <p:cNvPr id="6" name="Рисунок 5" descr="http://www.playcast.ru/uploads/2016/08/28/19717803.gif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940" y="308709"/>
            <a:ext cx="2192214" cy="167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8666560">
            <a:off x="1101756" y="3957827"/>
            <a:ext cx="1140051" cy="10851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445418">
            <a:off x="5754183" y="1818230"/>
            <a:ext cx="237861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КУБИК НАСТОРЕНИЯ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1985" y="3206682"/>
            <a:ext cx="952707" cy="956400"/>
          </a:xfrm>
          <a:prstGeom prst="rect">
            <a:avLst/>
          </a:prstGeom>
        </p:spPr>
      </p:pic>
      <p:pic>
        <p:nvPicPr>
          <p:cNvPr id="10" name="Рисунок 9" descr="http://s4.rimg.info/eda3c466410f2282fadd8d3518445de7.gif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659602"/>
            <a:ext cx="2290618" cy="2198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E:\Documents\Part2_C\Master\Desktop\IMG_20191113_0140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09858" y="3128259"/>
            <a:ext cx="2376741" cy="3113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Documents\Part2_C\Master\Desktop\IMG_20191113_02014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995" y="4993921"/>
            <a:ext cx="1172095" cy="15627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8168556" y="2551837"/>
            <a:ext cx="35383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Игра научит детей различать основные эмоциональные состояния персонажей.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Дети выбирают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соответствующую маску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эмоционального состояния каждого персонажа, проговаривают и показывают.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E:\Documents\IMG_20191113_1619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34" y="1131302"/>
            <a:ext cx="3524023" cy="4698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E:\Documents\Part2_C\Master\Desktop\IMG_20191113_01461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876" y="341589"/>
            <a:ext cx="1435688" cy="17380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="" xmlns:p14="http://schemas.microsoft.com/office/powerpoint/2010/main" val="7452862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ylishroom.com.ru/freski_fotooboi_panno/detskiy_mir/14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72268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69169" y="1715196"/>
            <a:ext cx="60373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666560">
            <a:off x="1120230" y="4225682"/>
            <a:ext cx="1140051" cy="10851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092" y="4787180"/>
            <a:ext cx="1025236" cy="10292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3513" y="3382173"/>
            <a:ext cx="952707" cy="9564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444155" y="189402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endParaRPr lang="ru-RU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77185" y="3164681"/>
            <a:ext cx="559190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Детский сад — первый социальный институт ребёнка. Здесь он постоянно находится в коллективе, вне зависимости от своих мыслей, настроения и переживаний. Вместе с тем одна из задач современного дошкольного учреждения — обеспечение эмоционального благополучия воспитанников. Содействовать этому должна развивающая среда. В каждой групповой комнате воспитатель обустраивает особое место, где дошкольник может побыть наедине с собой, расслабиться, выплеснуть негативные эмоции. Называется такая зона уголком уединения (или, согласно ФГОС, центром уединения и релаксации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1559"/>
          <a:stretch/>
        </p:blipFill>
        <p:spPr>
          <a:xfrm>
            <a:off x="1884219" y="2216727"/>
            <a:ext cx="1644071" cy="1579419"/>
          </a:xfrm>
          <a:prstGeom prst="rect">
            <a:avLst/>
          </a:prstGeom>
        </p:spPr>
      </p:pic>
      <p:pic>
        <p:nvPicPr>
          <p:cNvPr id="18" name="Рисунок 17" descr="http://zabavnik.club/wp-content/uploads/2018/02/kartinki_solnyshko_15_01061352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6272" flipH="1">
            <a:off x="10168526" y="0"/>
            <a:ext cx="1875692" cy="183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images-photo.ru/_ph/23/2/451667997.gif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300" y="197258"/>
            <a:ext cx="2651190" cy="89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Главная"/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983" y="1293092"/>
            <a:ext cx="3777672" cy="20412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1808715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ylishroom.com.ru/freski_fotooboi_panno/detskiy_mir/14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51"/>
            <a:ext cx="12362640" cy="68489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1559"/>
          <a:stretch/>
        </p:blipFill>
        <p:spPr>
          <a:xfrm>
            <a:off x="1966284" y="2142838"/>
            <a:ext cx="1672844" cy="1463140"/>
          </a:xfrm>
          <a:prstGeom prst="rect">
            <a:avLst/>
          </a:prstGeom>
        </p:spPr>
      </p:pic>
      <p:pic>
        <p:nvPicPr>
          <p:cNvPr id="6" name="Рисунок 5" descr="http://www.playcast.ru/uploads/2016/08/28/19717803.gif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940" y="308709"/>
            <a:ext cx="2192214" cy="167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8666560">
            <a:off x="1101756" y="3957827"/>
            <a:ext cx="1140051" cy="10851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445418">
            <a:off x="5754183" y="1818230"/>
            <a:ext cx="237861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ПУТЕШЕСТВИЕ В МИР ЭМОЦИЙ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1985" y="3206682"/>
            <a:ext cx="952707" cy="956400"/>
          </a:xfrm>
          <a:prstGeom prst="rect">
            <a:avLst/>
          </a:prstGeom>
        </p:spPr>
      </p:pic>
      <p:pic>
        <p:nvPicPr>
          <p:cNvPr id="9" name="Рисунок 8" descr="https://avatars.mds.yandex.net/get-pdb/1667414/97a3fe3b-991b-41c3-b4e4-4142bd4fb343/ori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723" y="628072"/>
            <a:ext cx="1606695" cy="1203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avatars.mds.yandex.net/get-pdb/477388/f90949fd-1c93-47ff-b6f2-81818779edb6/ori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011" y="4295775"/>
            <a:ext cx="1924050" cy="256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E:\Documents\Part2_C\Master\Desktop\IMG_20191113_01483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546" y="3357418"/>
            <a:ext cx="2663865" cy="35518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E:\Documents\Part2_C\Master\Desktop\IMG_20191113_01461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781" y="4821073"/>
            <a:ext cx="1435688" cy="17380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52" name="Picture 4" descr="E:\Documents\IMG_20191113_16170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28" y="670040"/>
            <a:ext cx="1944347" cy="25924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062174" y="2551837"/>
            <a:ext cx="41298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 «Путешествие в мир эмоций» направлена на развитие эмоционального мира ребенка, умение чувствовать настроение. Игра научит различать  основные эмоциональные состояния персонажей и соотносить их с графическим изображением.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E:\Documents\IMG_20191113_16183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88" y="1885228"/>
            <a:ext cx="1944348" cy="25924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732391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ylishroom.com.ru/freski_fotooboi_panno/detskiy_mir/14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75128" cy="68489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1559"/>
          <a:stretch/>
        </p:blipFill>
        <p:spPr>
          <a:xfrm>
            <a:off x="2192215" y="2207491"/>
            <a:ext cx="1409967" cy="1382991"/>
          </a:xfrm>
          <a:prstGeom prst="rect">
            <a:avLst/>
          </a:prstGeom>
        </p:spPr>
      </p:pic>
      <p:pic>
        <p:nvPicPr>
          <p:cNvPr id="5" name="Рисунок 4" descr="http://zabavnik.club/wp-content/uploads/2018/02/kartinki_solnyshko_15_01061352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456" flipH="1">
            <a:off x="10258003" y="-61713"/>
            <a:ext cx="1877385" cy="180509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5391194" y="1801089"/>
            <a:ext cx="69855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Всё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оборудование в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центре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уединения мобильно, подбирается в соответствии с возрастом ребёнка и его образовательными потребностями.</a:t>
            </a:r>
          </a:p>
          <a:p>
            <a:pPr>
              <a:buNone/>
            </a:pP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Все игры, игрушки используются не сразу, а вносятся по мере необходимости.      Атрибуты периодически меняются, обновляются. </a:t>
            </a:r>
          </a:p>
          <a:p>
            <a:pPr>
              <a:buNone/>
            </a:pP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Детям очень нравится </a:t>
            </a:r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«центр </a:t>
            </a:r>
            <a:r>
              <a:rPr lang="ru-RU" sz="24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уединения»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Он учит их не только отслеживать свое настроение, но и управлять им.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8666560">
            <a:off x="1101756" y="3957827"/>
            <a:ext cx="1140051" cy="10851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1985" y="3206682"/>
            <a:ext cx="952707" cy="956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119812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ylishroom.com.ru/freski_fotooboi_panno/detskiy_mir/14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1559"/>
          <a:stretch/>
        </p:blipFill>
        <p:spPr>
          <a:xfrm>
            <a:off x="2092925" y="2207491"/>
            <a:ext cx="1490784" cy="1377710"/>
          </a:xfrm>
          <a:prstGeom prst="rect">
            <a:avLst/>
          </a:prstGeom>
        </p:spPr>
      </p:pic>
      <p:pic>
        <p:nvPicPr>
          <p:cNvPr id="6" name="Рисунок 5" descr="http://www.playcast.ru/uploads/2016/08/28/19717803.gif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710" y="179221"/>
            <a:ext cx="2192214" cy="167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8666560">
            <a:off x="1110993" y="4022483"/>
            <a:ext cx="1140051" cy="1085182"/>
          </a:xfrm>
          <a:prstGeom prst="rect">
            <a:avLst/>
          </a:prstGeom>
        </p:spPr>
      </p:pic>
      <p:sp>
        <p:nvSpPr>
          <p:cNvPr id="8" name="Лента лицом вниз 7"/>
          <p:cNvSpPr/>
          <p:nvPr/>
        </p:nvSpPr>
        <p:spPr>
          <a:xfrm rot="463308">
            <a:off x="4418228" y="1423168"/>
            <a:ext cx="5210796" cy="2068491"/>
          </a:xfrm>
          <a:prstGeom prst="ribbon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0146" y="4537798"/>
            <a:ext cx="1025236" cy="10292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85" y="3188210"/>
            <a:ext cx="952707" cy="956400"/>
          </a:xfrm>
          <a:prstGeom prst="rect">
            <a:avLst/>
          </a:prstGeom>
        </p:spPr>
      </p:pic>
      <p:pic>
        <p:nvPicPr>
          <p:cNvPr id="11" name="Рисунок 10" descr="https://www.maam.ru/images/users/avatars/1cb402e30bc12905e25a6e627979f60e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45596" y="3389745"/>
            <a:ext cx="2429165" cy="33666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2715387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ylishroom.com.ru/freski_fotooboi_panno/detskiy_mir/14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646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666560">
            <a:off x="1101757" y="3957828"/>
            <a:ext cx="1140051" cy="10851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0147" y="4537798"/>
            <a:ext cx="1025236" cy="10292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985" y="3206682"/>
            <a:ext cx="952707" cy="956400"/>
          </a:xfrm>
          <a:prstGeom prst="rect">
            <a:avLst/>
          </a:prstGeom>
        </p:spPr>
      </p:pic>
      <p:pic>
        <p:nvPicPr>
          <p:cNvPr id="14" name="Рисунок 13" descr="http://www.playcast.ru/uploads/2016/08/28/19717803.gif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723" y="0"/>
            <a:ext cx="2086708" cy="16881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832763" y="1633415"/>
            <a:ext cx="575603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lvl="0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Обеспечить детям психологический комфорт в группе.</a:t>
            </a:r>
          </a:p>
          <a:p>
            <a:r>
              <a:rPr lang="ru-RU" sz="2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0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Помочь малышам адаптироваться к новым условиям, сверстникам, педагогам; создать в детском коллективе положительный микроклимат. </a:t>
            </a:r>
          </a:p>
          <a:p>
            <a:pPr lvl="0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Создать  психолого-педагогические условия для  психологической стабильности ребёнка .</a:t>
            </a:r>
          </a:p>
          <a:p>
            <a:pPr lvl="0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Расширить возможность личного пространства, места  уединения  для детей в группе.</a:t>
            </a:r>
          </a:p>
          <a:p>
            <a:pPr lvl="0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Обеспечить индивидуальные потребности ребенка и благоприятные условия его развития .</a:t>
            </a:r>
          </a:p>
          <a:p>
            <a:pPr algn="just"/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1559"/>
          <a:stretch/>
        </p:blipFill>
        <p:spPr>
          <a:xfrm>
            <a:off x="1976936" y="2059709"/>
            <a:ext cx="1597535" cy="1525064"/>
          </a:xfrm>
          <a:prstGeom prst="rect">
            <a:avLst/>
          </a:prstGeom>
        </p:spPr>
      </p:pic>
      <p:pic>
        <p:nvPicPr>
          <p:cNvPr id="18" name="Рисунок 17" descr="https://images-photo.ru/_ph/23/2/451667997.gif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038" flipH="1">
            <a:off x="5611087" y="863599"/>
            <a:ext cx="2826329" cy="101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4672716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ylishroom.com.ru/freski_fotooboi_panno/detskiy_mir/14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7284"/>
            <a:ext cx="12275128" cy="71394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58693" y="1708729"/>
            <a:ext cx="6816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666560">
            <a:off x="1101757" y="3957828"/>
            <a:ext cx="1140051" cy="10851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0147" y="4537798"/>
            <a:ext cx="1025236" cy="10292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985" y="3206682"/>
            <a:ext cx="952707" cy="9564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405702" flipH="1">
            <a:off x="5619538" y="1751276"/>
            <a:ext cx="2776233" cy="83099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spcBef>
                <a:spcPts val="1500"/>
              </a:spcBef>
              <a:spcAft>
                <a:spcPts val="750"/>
              </a:spcAft>
            </a:pPr>
            <a:r>
              <a:rPr lang="ru-RU" sz="2400" b="1" i="0" spc="-35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</a:rPr>
              <a:t>Наполняемость центра уединения</a:t>
            </a:r>
            <a:endParaRPr lang="ru-RU" b="1" i="0" dirty="0">
              <a:solidFill>
                <a:srgbClr val="FFFF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17485" y="2661980"/>
            <a:ext cx="6774515" cy="4196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500"/>
              </a:spcBef>
              <a:spcAft>
                <a:spcPts val="750"/>
              </a:spcAft>
            </a:pPr>
            <a:r>
              <a:rPr lang="ru-RU" sz="2000" b="1" i="0" spc="-35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Предметы, выполняющие успокаивающую и релаксационную функцию</a:t>
            </a:r>
            <a:endParaRPr lang="ru-RU" sz="2000" b="1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Сенсорные игрушки: шнуровки, мозаики, пазлы-вкладыши.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Плеер с релаксационными композициями: шум моря, звуки леса, дождя. </a:t>
            </a:r>
            <a:endParaRPr lang="ru-RU" sz="2000" b="1" i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Музыкальные игрушки; игрушки, издающие звуки</a:t>
            </a:r>
            <a:r>
              <a:rPr lang="ru-RU" sz="2000" b="1" i="1" dirty="0">
                <a:solidFill>
                  <a:srgbClr val="1B1C2A"/>
                </a:solidFill>
                <a:latin typeface="Times New Roman" panose="02020603050405020304" pitchFamily="18" charset="0"/>
              </a:rPr>
              <a:t>.</a:t>
            </a:r>
            <a:endParaRPr lang="ru-RU" sz="2000" b="1" i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Игрушечный телефон для воображаемых звонков маме и папе.</a:t>
            </a:r>
            <a:endParaRPr lang="ru-RU" sz="2000" b="1" i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i="1" dirty="0">
                <a:solidFill>
                  <a:srgbClr val="1B1C2A"/>
                </a:solidFill>
                <a:latin typeface="Times New Roman" panose="02020603050405020304" pitchFamily="18" charset="0"/>
              </a:rPr>
              <a:t>Н</a:t>
            </a:r>
            <a:r>
              <a:rPr lang="ru-RU" sz="2000" b="1" i="1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ебольшие мячики-ёжики</a:t>
            </a:r>
            <a:r>
              <a:rPr lang="ru-RU" sz="2000" b="1" i="1" dirty="0">
                <a:solidFill>
                  <a:srgbClr val="1B1C2A"/>
                </a:solidFill>
                <a:latin typeface="Times New Roman" panose="02020603050405020304" pitchFamily="18" charset="0"/>
              </a:rPr>
              <a:t>.</a:t>
            </a:r>
            <a:r>
              <a:rPr lang="ru-RU" sz="2000" b="1" i="1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ru-RU" sz="2000" b="1" i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Коллекции морских ракушек.</a:t>
            </a:r>
            <a:endParaRPr lang="ru-RU" sz="2000" b="1" i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Корзинка с клубочками разного цвета и фактуры.</a:t>
            </a:r>
            <a:endParaRPr lang="ru-RU" sz="2000" b="1" i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rgbClr val="1B1C2A"/>
                </a:solidFill>
                <a:latin typeface="Times New Roman" panose="02020603050405020304" pitchFamily="18" charset="0"/>
              </a:rPr>
              <a:t>Ц</a:t>
            </a:r>
            <a:r>
              <a:rPr lang="ru-RU" sz="2000" b="1" i="1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ветное тесто.</a:t>
            </a:r>
            <a:endParaRPr lang="ru-RU" sz="2000" b="1" i="1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1559"/>
          <a:stretch/>
        </p:blipFill>
        <p:spPr>
          <a:xfrm>
            <a:off x="2011395" y="2216728"/>
            <a:ext cx="1498423" cy="1406502"/>
          </a:xfrm>
          <a:prstGeom prst="rect">
            <a:avLst/>
          </a:prstGeom>
        </p:spPr>
      </p:pic>
      <p:pic>
        <p:nvPicPr>
          <p:cNvPr id="11" name="Рисунок 10" descr="http://zabavnik.club/wp-content/uploads/2018/02/kartinki_solnyshko_15_01061352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232" flipH="1">
            <a:off x="9999784" y="0"/>
            <a:ext cx="2192215" cy="183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images-photo.ru/_ph/23/2/451667997.gif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845">
            <a:off x="5740847" y="781546"/>
            <a:ext cx="2363817" cy="101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8230937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ylishroom.com.ru/freski_fotooboi_panno/detskiy_mir/14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192001" cy="68489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58693" y="1708729"/>
            <a:ext cx="6816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666560">
            <a:off x="1101757" y="3957828"/>
            <a:ext cx="1140051" cy="10851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0147" y="4537798"/>
            <a:ext cx="1025236" cy="10292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985" y="3206682"/>
            <a:ext cx="952707" cy="956400"/>
          </a:xfrm>
          <a:prstGeom prst="rect">
            <a:avLst/>
          </a:prstGeom>
        </p:spPr>
      </p:pic>
      <p:pic>
        <p:nvPicPr>
          <p:cNvPr id="7" name="Рисунок 6" descr="http://www.playcast.ru/uploads/2016/08/28/19717803.gif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77" y="80025"/>
            <a:ext cx="2227385" cy="17136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146431" y="2754924"/>
            <a:ext cx="6775939" cy="3701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ru-RU" sz="1600" b="1" i="1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В уголке уединения содержатся предметы, помогающие ребёнку лучше понять своё настроение и самочувствие, а также расширить спектр эмоциональных переживаний:</a:t>
            </a:r>
            <a:endParaRPr lang="ru-RU" sz="1600" b="1" i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b="1" i="1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Дидактические игры: «Угадай эмоцию», «Хорошие и плохие поступки», «Эмоции в сказках». </a:t>
            </a:r>
            <a:endParaRPr lang="ru-RU" sz="1600" b="1" i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b="1" i="1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Маски, волшебные предметы. Назначение этих предметов — снять с ребёнка чувство скованности, зажатости, помочь перевоплотиться из грустного в весёлого.</a:t>
            </a:r>
            <a:endParaRPr lang="ru-RU" sz="1600" b="1" i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b="1" i="1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«Куб настроения», на каждой стороне которого изображена определённая эмоция. Дошкольник выбирает ту, которую он чувствует в данный момент или хотел бы почувствовать.</a:t>
            </a:r>
            <a:endParaRPr lang="ru-RU" sz="1600" b="1" i="1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b="1" i="1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«Подушка-</a:t>
            </a:r>
            <a:r>
              <a:rPr lang="ru-RU" sz="1600" b="1" i="1" dirty="0" err="1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обнимашка</a:t>
            </a:r>
            <a:r>
              <a:rPr lang="ru-RU" sz="1600" b="1" i="1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». </a:t>
            </a:r>
            <a:r>
              <a:rPr lang="ru-RU" sz="1600" b="1" i="1" dirty="0">
                <a:solidFill>
                  <a:srgbClr val="1B1C2A"/>
                </a:solidFill>
                <a:latin typeface="Times New Roman" panose="02020603050405020304" pitchFamily="18" charset="0"/>
              </a:rPr>
              <a:t>П</a:t>
            </a:r>
            <a:r>
              <a:rPr lang="ru-RU" sz="1600" b="1" i="1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озволяет ребятам поделиться своим настроением, рассказать о своих мечтах. </a:t>
            </a:r>
          </a:p>
          <a:p>
            <a:pPr algn="just"/>
            <a:endParaRPr lang="ru-RU" sz="14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396742">
            <a:off x="5570545" y="1834083"/>
            <a:ext cx="2841023" cy="64633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spcBef>
                <a:spcPts val="1500"/>
              </a:spcBef>
              <a:spcAft>
                <a:spcPts val="750"/>
              </a:spcAft>
            </a:pPr>
            <a:r>
              <a:rPr lang="ru-RU" b="1" spc="-35" dirty="0">
                <a:solidFill>
                  <a:srgbClr val="FFFF00"/>
                </a:solidFill>
                <a:latin typeface="Times New Roman" panose="02020603050405020304" pitchFamily="18" charset="0"/>
              </a:rPr>
              <a:t>Пособия для развития </a:t>
            </a:r>
            <a:r>
              <a:rPr lang="ru-RU" b="1" spc="-35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эмоциональной </a:t>
            </a:r>
            <a:r>
              <a:rPr lang="ru-RU" b="1" spc="-35" dirty="0">
                <a:solidFill>
                  <a:srgbClr val="FFFF00"/>
                </a:solidFill>
                <a:latin typeface="Times New Roman" panose="02020603050405020304" pitchFamily="18" charset="0"/>
              </a:rPr>
              <a:t>сферы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1559"/>
          <a:stretch/>
        </p:blipFill>
        <p:spPr>
          <a:xfrm>
            <a:off x="2061426" y="2161309"/>
            <a:ext cx="1513047" cy="1432703"/>
          </a:xfrm>
          <a:prstGeom prst="rect">
            <a:avLst/>
          </a:prstGeom>
        </p:spPr>
      </p:pic>
      <p:pic>
        <p:nvPicPr>
          <p:cNvPr id="12" name="Рисунок 11" descr="https://images-photo.ru/_ph/23/2/451667997.gif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69851" y="152400"/>
            <a:ext cx="2826329" cy="101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5574158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ylishroom.com.ru/freski_fotooboi_panno/detskiy_mir/14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"/>
            <a:ext cx="12275128" cy="68489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58693" y="1708729"/>
            <a:ext cx="6816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666560">
            <a:off x="1101757" y="3957828"/>
            <a:ext cx="1140051" cy="10851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0147" y="4537798"/>
            <a:ext cx="1025236" cy="10292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985" y="3206682"/>
            <a:ext cx="952707" cy="9564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391785">
            <a:off x="5619940" y="1802113"/>
            <a:ext cx="2839560" cy="58477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spc="-35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Пособия для развития </a:t>
            </a:r>
          </a:p>
          <a:p>
            <a:pPr algn="ctr"/>
            <a:r>
              <a:rPr lang="ru-RU" sz="1600" b="1" spc="-35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познавательной деятельности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22986" y="2425299"/>
            <a:ext cx="6670431" cy="3701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500"/>
              </a:spcAft>
            </a:pPr>
            <a:endParaRPr lang="ru-RU" sz="14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/>
            <a:r>
              <a:rPr lang="ru-RU" sz="1600" b="1" i="1" dirty="0" smtClean="0">
                <a:solidFill>
                  <a:srgbClr val="1B1C2A"/>
                </a:solidFill>
                <a:latin typeface="Times New Roman" panose="02020603050405020304" pitchFamily="18" charset="0"/>
              </a:rPr>
              <a:t>- </a:t>
            </a:r>
            <a:r>
              <a:rPr lang="ru-RU" sz="1600" b="1" i="1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Дидактические игры</a:t>
            </a:r>
            <a:r>
              <a:rPr lang="ru-RU" sz="1600" b="1" i="1" dirty="0">
                <a:solidFill>
                  <a:srgbClr val="1B1C2A"/>
                </a:solidFill>
                <a:latin typeface="Times New Roman" panose="02020603050405020304" pitchFamily="18" charset="0"/>
              </a:rPr>
              <a:t>:</a:t>
            </a:r>
            <a:endParaRPr lang="ru-RU" sz="1600" b="1" i="1" dirty="0" smtClean="0">
              <a:solidFill>
                <a:srgbClr val="1B1C2A"/>
              </a:solidFill>
              <a:effectLst/>
              <a:latin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 Лото: «Домашние животные», «Транспорт», «Волшебные геометрические фигуры»,</a:t>
            </a:r>
          </a:p>
          <a:p>
            <a:pPr algn="just"/>
            <a:r>
              <a:rPr lang="ru-RU" sz="1600" b="1" i="1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 пазлы «Угадай-ка»</a:t>
            </a:r>
            <a:endParaRPr lang="ru-RU" sz="1600" b="1" i="1" dirty="0">
              <a:solidFill>
                <a:srgbClr val="1B1C2A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1600" b="1" i="1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- Речевые игры с </a:t>
            </a:r>
            <a:r>
              <a:rPr lang="ru-RU" sz="1600" b="1" i="1" dirty="0">
                <a:solidFill>
                  <a:srgbClr val="1B1C2A"/>
                </a:solidFill>
                <a:latin typeface="Times New Roman" panose="02020603050405020304" pitchFamily="18" charset="0"/>
              </a:rPr>
              <a:t>использованием </a:t>
            </a:r>
            <a:r>
              <a:rPr lang="ru-RU" sz="1600" b="1" i="1" dirty="0" smtClean="0">
                <a:solidFill>
                  <a:srgbClr val="1B1C2A"/>
                </a:solidFill>
                <a:latin typeface="Times New Roman" panose="02020603050405020304" pitchFamily="18" charset="0"/>
              </a:rPr>
              <a:t>пальчикового театра.</a:t>
            </a:r>
          </a:p>
          <a:p>
            <a:pPr algn="just"/>
            <a:r>
              <a:rPr lang="ru-RU" sz="1600" b="1" i="1" dirty="0" smtClean="0">
                <a:solidFill>
                  <a:srgbClr val="1B1C2A"/>
                </a:solidFill>
                <a:latin typeface="Times New Roman" panose="02020603050405020304" pitchFamily="18" charset="0"/>
              </a:rPr>
              <a:t>- Художественная литература (сказки, потешки, стихи с яркими иллюстрациями).</a:t>
            </a:r>
            <a:endParaRPr lang="ru-RU" sz="1600" b="1" i="1" dirty="0">
              <a:solidFill>
                <a:srgbClr val="1B1C2A"/>
              </a:solidFill>
              <a:latin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- Игры-манипуляции с предметами. «Ласковое солнышко», «Веселый человечек». </a:t>
            </a:r>
          </a:p>
          <a:p>
            <a:pPr algn="just"/>
            <a:r>
              <a:rPr lang="ru-RU" sz="1600" b="1" i="1" dirty="0">
                <a:solidFill>
                  <a:srgbClr val="1B1C2A"/>
                </a:solidFill>
                <a:latin typeface="Times New Roman" panose="02020603050405020304" pitchFamily="18" charset="0"/>
              </a:rPr>
              <a:t>В уголке уединения ребята играют в спокойные игры, занимаются творческой деятельностью, тихо общаются или просто отдыхают от шума.</a:t>
            </a:r>
          </a:p>
          <a:p>
            <a:pPr algn="just"/>
            <a:endParaRPr lang="ru-RU" sz="1600" b="1" i="1" dirty="0" smtClean="0">
              <a:solidFill>
                <a:srgbClr val="1B1C2A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1559"/>
          <a:stretch/>
        </p:blipFill>
        <p:spPr>
          <a:xfrm>
            <a:off x="1995767" y="2198255"/>
            <a:ext cx="1532525" cy="1407373"/>
          </a:xfrm>
          <a:prstGeom prst="rect">
            <a:avLst/>
          </a:prstGeom>
        </p:spPr>
      </p:pic>
      <p:pic>
        <p:nvPicPr>
          <p:cNvPr id="15" name="Рисунок 14" descr="http://zabavnik.club/wp-content/uploads/2018/02/kartinki_solnyshko_15_01061352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11410" y="-2"/>
            <a:ext cx="2080590" cy="183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images-photo.ru/_ph/23/2/451667997.gif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2802" y="152400"/>
            <a:ext cx="2826329" cy="101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3005295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ylishroom.com.ru/freski_fotooboi_panno/detskiy_mir/14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12275128" cy="68489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58693" y="1708729"/>
            <a:ext cx="6816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666560">
            <a:off x="1101757" y="3957828"/>
            <a:ext cx="1140051" cy="10851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0147" y="4537798"/>
            <a:ext cx="1025236" cy="10292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985" y="3206682"/>
            <a:ext cx="952707" cy="956400"/>
          </a:xfrm>
          <a:prstGeom prst="rect">
            <a:avLst/>
          </a:prstGeom>
        </p:spPr>
      </p:pic>
      <p:pic>
        <p:nvPicPr>
          <p:cNvPr id="7" name="Рисунок 6" descr="http://www.playcast.ru/uploads/2016/08/28/19717803.gif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2087419" cy="137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8522677" y="1708728"/>
            <a:ext cx="23563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35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Пособия для развития </a:t>
            </a:r>
          </a:p>
          <a:p>
            <a:pPr algn="ctr"/>
            <a:r>
              <a:rPr lang="ru-RU" sz="1600" b="1" spc="-35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познавательной деятельности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25509" y="2766647"/>
            <a:ext cx="4067907" cy="3793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1500"/>
              </a:spcAft>
            </a:pPr>
            <a:endParaRPr lang="ru-RU" sz="14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b="1" i="0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Игры-манипуляции с предметами. </a:t>
            </a:r>
            <a:r>
              <a:rPr lang="ru-RU" sz="1400" b="0" i="0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«Ласковое солнышко», «Веселый человечек».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b="1" i="0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Дидактические игры</a:t>
            </a:r>
            <a:r>
              <a:rPr lang="ru-RU" sz="1400" b="1" dirty="0">
                <a:solidFill>
                  <a:srgbClr val="1B1C2A"/>
                </a:solidFill>
                <a:latin typeface="Times New Roman" panose="02020603050405020304" pitchFamily="18" charset="0"/>
              </a:rPr>
              <a:t>:</a:t>
            </a:r>
            <a:endParaRPr lang="ru-RU" sz="1400" b="1" i="0" dirty="0" smtClean="0">
              <a:solidFill>
                <a:srgbClr val="1B1C2A"/>
              </a:solidFill>
              <a:effectLst/>
              <a:latin typeface="Times New Roman" panose="02020603050405020304" pitchFamily="18" charset="0"/>
            </a:endParaRPr>
          </a:p>
          <a:p>
            <a:r>
              <a:rPr lang="ru-RU" sz="1400" b="0" i="0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 Лото: «Домашние животные», «Транспорт», «Волшебные геометрические фигуры»,</a:t>
            </a:r>
          </a:p>
          <a:p>
            <a:pPr algn="just"/>
            <a:r>
              <a:rPr lang="ru-RU" sz="1400" b="0" i="0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 пазлы «Угадай-ка»</a:t>
            </a:r>
            <a:endParaRPr lang="ru-RU" sz="1400" dirty="0">
              <a:solidFill>
                <a:srgbClr val="1B1C2A"/>
              </a:solidFill>
              <a:latin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b="1" i="0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Речевые игры </a:t>
            </a:r>
            <a:r>
              <a:rPr lang="ru-RU" sz="1400" b="0" i="0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с </a:t>
            </a:r>
            <a:r>
              <a:rPr lang="ru-RU" sz="1400" dirty="0">
                <a:solidFill>
                  <a:srgbClr val="1B1C2A"/>
                </a:solidFill>
                <a:latin typeface="Times New Roman" panose="02020603050405020304" pitchFamily="18" charset="0"/>
              </a:rPr>
              <a:t>использованием </a:t>
            </a:r>
            <a:r>
              <a:rPr lang="ru-RU" sz="1400" dirty="0" smtClean="0">
                <a:solidFill>
                  <a:srgbClr val="1B1C2A"/>
                </a:solidFill>
                <a:latin typeface="Times New Roman" panose="02020603050405020304" pitchFamily="18" charset="0"/>
              </a:rPr>
              <a:t>пальчикового театра.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1B1C2A"/>
                </a:solidFill>
                <a:latin typeface="Times New Roman" panose="02020603050405020304" pitchFamily="18" charset="0"/>
              </a:rPr>
              <a:t>Художественная литература (сказки, потешки, стихи с яркими иллюстрациями).</a:t>
            </a:r>
            <a:endParaRPr lang="ru-RU" sz="1400" dirty="0">
              <a:solidFill>
                <a:srgbClr val="1B1C2A"/>
              </a:solidFill>
              <a:latin typeface="Times New Roman" panose="02020603050405020304" pitchFamily="18" charset="0"/>
            </a:endParaRPr>
          </a:p>
          <a:p>
            <a:pPr algn="just"/>
            <a:endParaRPr lang="ru-RU" sz="1400" dirty="0">
              <a:solidFill>
                <a:srgbClr val="1B1C2A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1400" b="1" i="1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В уголке уединения ребята играют в спокойные игры, занимаются творческой деятельностью, тихо общаются или просто отдыхают от шума</a:t>
            </a:r>
            <a:r>
              <a:rPr lang="ru-RU" b="1" i="1" dirty="0" smtClean="0">
                <a:solidFill>
                  <a:srgbClr val="1B1C2A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0" name="Picture 2" descr="https://stylishroom.com.ru/freski_fotooboi_panno/detskiy_mir/14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061" y="0"/>
            <a:ext cx="12509591" cy="70013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015" y="2"/>
            <a:ext cx="12638545" cy="7019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 rot="333088">
            <a:off x="5827017" y="1660229"/>
            <a:ext cx="2700015" cy="4001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b="1" kern="0" dirty="0" smtClean="0">
                <a:solidFill>
                  <a:srgbClr val="FFFF00"/>
                </a:solidFill>
              </a:rPr>
              <a:t>ЦЕНТР УЕДИНЕНИЯ </a:t>
            </a:r>
            <a:endParaRPr lang="ru-RU" sz="2000" b="1" kern="0" dirty="0">
              <a:solidFill>
                <a:srgbClr val="FFFF00"/>
              </a:solidFill>
            </a:endParaRPr>
          </a:p>
        </p:txBody>
      </p:sp>
      <p:pic>
        <p:nvPicPr>
          <p:cNvPr id="14" name="Picture 2" descr="E:\Downloads\IMG_20191108_1757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567" y="2573255"/>
            <a:ext cx="3400301" cy="4275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41985" y="3684882"/>
            <a:ext cx="473961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Желтый цвет штор выбран не случайно. Желтый цвет символизирует любовь к жизни. Он способен принести радость и смех, а также стимулирует умственные способности. Считается, что желтый цвет нравится детям, повышает настроение. 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«Центр уединения» должен представлять собой закрытое комфортное пространство. Ребенку необходимо ощущать себя в безопасности, быть уверенным в том, что его никто не потревожит в этой зоне. Поэтому шторки в нашем уголке закрываются.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Оборудование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нашего уголка решает определенные задачи</a:t>
            </a:r>
            <a:endParaRPr lang="ru-RU" sz="1400" b="1" dirty="0"/>
          </a:p>
        </p:txBody>
      </p:sp>
      <p:pic>
        <p:nvPicPr>
          <p:cNvPr id="17" name="Рисунок 16" descr="http://www.playcast.ru/uploads/2016/08/28/19717803.gif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2" y="188800"/>
            <a:ext cx="2192214" cy="137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1559"/>
          <a:stretch/>
        </p:blipFill>
        <p:spPr>
          <a:xfrm>
            <a:off x="2046919" y="1838037"/>
            <a:ext cx="1499845" cy="1510580"/>
          </a:xfrm>
          <a:prstGeom prst="rect">
            <a:avLst/>
          </a:prstGeom>
        </p:spPr>
      </p:pic>
      <p:pic>
        <p:nvPicPr>
          <p:cNvPr id="20" name="Рисунок 19" descr="https://smiles24.ru/data/smiles/anime-pticy-824.gif"/>
          <p:cNvPicPr/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45793" y="1443682"/>
            <a:ext cx="1560945" cy="1322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https://images-photo.ru/_ph/23/2/451667997.gif"/>
          <p:cNvPicPr/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63460" y="-137575"/>
            <a:ext cx="2826329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 descr="E:\Downloads\IMG_20191108_17563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015" y="2523948"/>
            <a:ext cx="3209057" cy="42787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005295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tylishroom.com.ru/freski_fotooboi_panno/detskiy_mir/14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028"/>
            <a:ext cx="12275128" cy="70290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53081" y="204974"/>
            <a:ext cx="6812038" cy="156966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«Игрушки – обнимашки»</a:t>
            </a:r>
            <a:r>
              <a:rPr lang="ru-RU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dirty="0">
              <a:solidFill>
                <a:srgbClr val="FFFF00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2077" y="1757120"/>
            <a:ext cx="2085386" cy="1678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Овал 4"/>
          <p:cNvSpPr/>
          <p:nvPr/>
        </p:nvSpPr>
        <p:spPr>
          <a:xfrm>
            <a:off x="11172092" y="4783015"/>
            <a:ext cx="45719" cy="1641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1559"/>
          <a:stretch/>
        </p:blipFill>
        <p:spPr>
          <a:xfrm>
            <a:off x="1957043" y="2133601"/>
            <a:ext cx="1451175" cy="1374086"/>
          </a:xfrm>
          <a:prstGeom prst="rect">
            <a:avLst/>
          </a:prstGeom>
        </p:spPr>
      </p:pic>
      <p:pic>
        <p:nvPicPr>
          <p:cNvPr id="7" name="Рисунок 6" descr="http://zabavnik.club/wp-content/uploads/2018/02/kartinki_solnyshko_15_01061352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24646" y="0"/>
            <a:ext cx="2186887" cy="183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images-photo.ru/_ph/23/2/451667997.gif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08" y="498764"/>
            <a:ext cx="3019934" cy="1154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666560">
            <a:off x="1101756" y="3957827"/>
            <a:ext cx="1140051" cy="1085182"/>
          </a:xfrm>
          <a:prstGeom prst="rect">
            <a:avLst/>
          </a:prstGeom>
        </p:spPr>
      </p:pic>
      <p:pic>
        <p:nvPicPr>
          <p:cNvPr id="3074" name="Picture 2" descr="E:\Downloads\IMG_20191111_1553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121" y="3297715"/>
            <a:ext cx="2099097" cy="27987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Downloads\IMG_20191111_15551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744" y="4024676"/>
            <a:ext cx="1750389" cy="2333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Downloads\IMG_20191111_15562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126" y="2118693"/>
            <a:ext cx="1556239" cy="2074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Downloads\IMG_20191111_15542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47" y="1825760"/>
            <a:ext cx="2097963" cy="2797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Documents\IMG_20191113_15591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618" y="2188453"/>
            <a:ext cx="1996579" cy="2662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926992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58693" y="1708729"/>
            <a:ext cx="6816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s://stylishroom.com.ru/freski_fotooboi_panno/detskiy_mir/14-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906"/>
            <a:ext cx="12316694" cy="72412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http://www.playcast.ru/uploads/2016/08/28/19717803.gif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2" y="188800"/>
            <a:ext cx="2192214" cy="13792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7980948" y="0"/>
            <a:ext cx="4211052" cy="120032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Сенсорные мешочки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7906949" y="4395787"/>
            <a:ext cx="3387307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Угадай, что внутри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Ребенок </a:t>
            </a:r>
            <a:r>
              <a:rPr lang="ru-RU" sz="1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выбирает мешочек. Инструкция: «Поработай своими пальчиками. Нащупай, что внутри мешочка. Опиши размер, форму. Твердые или мягкие предметы находятся внутри? Холодные или теплые? Как ты думаешь, из чего они сделаны?».</a:t>
            </a:r>
          </a:p>
          <a:p>
            <a:pPr algn="just">
              <a:buFont typeface="Wingdings" pitchFamily="2" charset="2"/>
              <a:buChar char="Ø"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499231" y="1822993"/>
            <a:ext cx="3516923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Найти пару для своего мешочка</a:t>
            </a:r>
          </a:p>
          <a:p>
            <a:pPr algn="just"/>
            <a:r>
              <a:rPr lang="ru-RU" sz="1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Инструкция: «Еще раз внимательно пощупай свой мешочек. А теперь найди из оставшихся мешочков мешочек с таким же содержимым». 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После </a:t>
            </a:r>
            <a:r>
              <a:rPr lang="ru-RU" sz="1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того, как выбор сделан, воспитанник </a:t>
            </a:r>
            <a:r>
              <a:rPr lang="ru-RU" sz="1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сравнивает </a:t>
            </a:r>
            <a:r>
              <a:rPr lang="ru-RU" sz="1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их содержание; делает вывод о том, правильно ли была выбрана пара.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5657" y="3054046"/>
            <a:ext cx="3201096" cy="2612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1559"/>
          <a:stretch/>
        </p:blipFill>
        <p:spPr>
          <a:xfrm>
            <a:off x="2034486" y="2087418"/>
            <a:ext cx="1576932" cy="1488806"/>
          </a:xfrm>
          <a:prstGeom prst="rect">
            <a:avLst/>
          </a:prstGeom>
        </p:spPr>
      </p:pic>
      <p:pic>
        <p:nvPicPr>
          <p:cNvPr id="25" name="Рисунок 24" descr="https://images-photo.ru/_ph/23/2/451667997.gif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85833" y="0"/>
            <a:ext cx="2826329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666560">
            <a:off x="1101756" y="3957827"/>
            <a:ext cx="1140051" cy="1085182"/>
          </a:xfrm>
          <a:prstGeom prst="rect">
            <a:avLst/>
          </a:prstGeom>
        </p:spPr>
      </p:pic>
      <p:pic>
        <p:nvPicPr>
          <p:cNvPr id="8194" name="Picture 2" descr="E:\Downloads\IMG_20191111_18242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525" y="-168442"/>
            <a:ext cx="3807733" cy="3092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Documents\IMG_20191113_16132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38" y="-240632"/>
            <a:ext cx="4205037" cy="5606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12914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4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1552</TotalTime>
  <Words>1398</Words>
  <Application>Microsoft Office PowerPoint</Application>
  <PresentationFormat>Произвольный</PresentationFormat>
  <Paragraphs>135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kvazar</dc:creator>
  <cp:lastModifiedBy>HOME</cp:lastModifiedBy>
  <cp:revision>113</cp:revision>
  <dcterms:created xsi:type="dcterms:W3CDTF">2019-11-09T14:42:01Z</dcterms:created>
  <dcterms:modified xsi:type="dcterms:W3CDTF">2019-11-15T09:03:38Z</dcterms:modified>
</cp:coreProperties>
</file>