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0"/>
  </p:notesMasterIdLst>
  <p:sldIdLst>
    <p:sldId id="267" r:id="rId2"/>
    <p:sldId id="318" r:id="rId3"/>
    <p:sldId id="308" r:id="rId4"/>
    <p:sldId id="320" r:id="rId5"/>
    <p:sldId id="319" r:id="rId6"/>
    <p:sldId id="322" r:id="rId7"/>
    <p:sldId id="323" r:id="rId8"/>
    <p:sldId id="324" r:id="rId9"/>
    <p:sldId id="325" r:id="rId10"/>
    <p:sldId id="326" r:id="rId11"/>
    <p:sldId id="327" r:id="rId12"/>
    <p:sldId id="338" r:id="rId13"/>
    <p:sldId id="339" r:id="rId14"/>
    <p:sldId id="340" r:id="rId15"/>
    <p:sldId id="341" r:id="rId16"/>
    <p:sldId id="342" r:id="rId17"/>
    <p:sldId id="314" r:id="rId18"/>
    <p:sldId id="316" r:id="rId19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67199-8F37-4953-8783-EA376E8405D4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2DA53-F86B-4D8D-A44C-49725BB4F8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DBBA5-966E-4A7C-8BC7-A1020CA9EA1A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C818F-7C0D-447C-8B11-380BFBD255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1E640E-AE67-4D8E-9C80-DD3939C0D3EA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21494-C7BF-4241-B717-99AC2542A0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3130E-9E5B-4D22-9B27-909D0C77E195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493C3-CBA3-4CBB-B96C-1092BA32C8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51B8B-CBC5-4B83-9D64-67F9A5DB2D70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4AD43-E2BD-4F65-8370-A69C0B17C8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BC68F-A994-4E28-8D86-0A741F7A1A01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6F2E7-9CDA-4E28-9925-84465B0787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A0FDC-CC1A-4E90-8D4C-181781965A11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2D58E-73E7-4ACE-A460-D60C32D75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247A81-606D-48B0-A8EC-99C1835D0D01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AE652-A483-464F-94BC-CC716F921D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DFFD6-D326-456B-8490-AFC7BC03B633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A33A7-E81D-43DC-8357-0F73134262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505981-3622-4C3A-93A7-A0E67A751B1E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E43FA-4138-4834-9E98-6EAB74ED17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6BB4F-6ECA-4235-8CD4-5C3FACCE8CD4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A2B8D-F8DD-4B2C-958B-F7A6DDA9E6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229D87-849D-461D-A854-8D101402F703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B92D-06DC-4870-A4BC-724C9DEEA1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54D9835-BD45-42FB-9431-E604E031B5CE}" type="datetimeFigureOut">
              <a:rPr lang="ru-RU" smtClean="0"/>
              <a:pPr>
                <a:defRPr/>
              </a:pPr>
              <a:t>22.07.2021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DB37D29-DA13-4ECB-B9B0-C8CA1D2ABC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3sdu.tvoysadik.ru/upload/ts3sdu_new/files/ab/a6/aba65724bc7a573da66dc7d58c70848d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2" cstate="print"/>
          <a:srcRect l="15915" t="19527" r="19656" b="25670"/>
          <a:stretch>
            <a:fillRect/>
          </a:stretch>
        </p:blipFill>
        <p:spPr bwMode="auto">
          <a:xfrm>
            <a:off x="3428992" y="2143116"/>
            <a:ext cx="51435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8429625" cy="142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Simplified Arabic Fixed" pitchFamily="49" charset="-78"/>
              </a:rPr>
              <a:t>Родительское собрание</a:t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Simplified Arabic Fixed" pitchFamily="49" charset="-78"/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Simplified Arabic Fixed" pitchFamily="49" charset="-78"/>
              </a:rPr>
              <a:t>итоги 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Simplified Arabic Fixed" pitchFamily="49" charset="-78"/>
              </a:rPr>
              <a:t>2020-2021 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Simplified Arabic Fixed" pitchFamily="49" charset="-78"/>
              </a:rPr>
              <a:t>учебного года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Simplified Arabic Fixed" pitchFamily="49" charset="-78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286000" y="5715000"/>
            <a:ext cx="6172200" cy="660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0" dirty="0" smtClean="0">
                <a:solidFill>
                  <a:srgbClr val="660066"/>
                </a:solidFill>
                <a:latin typeface="Astra" pitchFamily="2" charset="0"/>
              </a:rPr>
              <a:t>Май </a:t>
            </a:r>
            <a:r>
              <a:rPr lang="ru-RU" sz="4000" b="0" dirty="0" smtClean="0">
                <a:solidFill>
                  <a:srgbClr val="660066"/>
                </a:solidFill>
                <a:latin typeface="Astra" pitchFamily="2" charset="0"/>
              </a:rPr>
              <a:t>2021</a:t>
            </a:r>
            <a:endParaRPr lang="ru-RU" sz="4000" b="0" dirty="0">
              <a:solidFill>
                <a:srgbClr val="660066"/>
              </a:solidFill>
              <a:latin typeface="Astr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2" cstate="print"/>
          <a:srcRect l="15915" t="19527" r="19656" b="25670"/>
          <a:stretch>
            <a:fillRect/>
          </a:stretch>
        </p:blipFill>
        <p:spPr bwMode="auto">
          <a:xfrm>
            <a:off x="-27644" y="0"/>
            <a:ext cx="2232248" cy="12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085184"/>
            <a:ext cx="2382228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7583884" cy="99354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Финансово-хозяйственная деятельность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3544" y="47667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Приобретение на внебюджетные средства (родительская оплата) </a:t>
            </a:r>
          </a:p>
          <a:p>
            <a:pPr algn="ctr"/>
            <a:r>
              <a:rPr lang="ru-RU" sz="1400" dirty="0"/>
              <a:t>с </a:t>
            </a:r>
            <a:r>
              <a:rPr lang="ru-RU" sz="1400" dirty="0" smtClean="0"/>
              <a:t>01.06.2020 </a:t>
            </a:r>
            <a:r>
              <a:rPr lang="ru-RU" sz="1400" dirty="0"/>
              <a:t>– </a:t>
            </a:r>
            <a:r>
              <a:rPr lang="ru-RU" sz="1400" dirty="0" smtClean="0"/>
              <a:t>01.06.2021 </a:t>
            </a:r>
            <a:r>
              <a:rPr lang="ru-RU" sz="1400" dirty="0"/>
              <a:t>г</a:t>
            </a:r>
          </a:p>
          <a:p>
            <a:r>
              <a:rPr lang="ru-RU" sz="1400" dirty="0"/>
              <a:t> </a:t>
            </a:r>
          </a:p>
          <a:p>
            <a:pPr lvl="0"/>
            <a:r>
              <a:rPr lang="ru-RU" sz="1400" dirty="0"/>
              <a:t>Детское питание – 2 970 138,95</a:t>
            </a:r>
          </a:p>
          <a:p>
            <a:pPr lvl="0"/>
            <a:r>
              <a:rPr lang="ru-RU" sz="1400" dirty="0"/>
              <a:t>Игрушки – 109 411,8</a:t>
            </a:r>
          </a:p>
          <a:p>
            <a:pPr lvl="0"/>
            <a:r>
              <a:rPr lang="ru-RU" sz="1400" dirty="0"/>
              <a:t>Матрас ортопедический 44 </a:t>
            </a:r>
            <a:r>
              <a:rPr lang="ru-RU" sz="1400" dirty="0" err="1"/>
              <a:t>шт</a:t>
            </a:r>
            <a:r>
              <a:rPr lang="ru-RU" sz="1400" dirty="0"/>
              <a:t>- 103 840 (Уральская,23)</a:t>
            </a:r>
          </a:p>
          <a:p>
            <a:pPr lvl="0"/>
            <a:r>
              <a:rPr lang="ru-RU" sz="1400" dirty="0" err="1"/>
              <a:t>Наматрасник</a:t>
            </a:r>
            <a:r>
              <a:rPr lang="ru-RU" sz="1400" dirty="0"/>
              <a:t> водонепроницаемый 44 </a:t>
            </a:r>
            <a:r>
              <a:rPr lang="ru-RU" sz="1400" dirty="0" err="1"/>
              <a:t>шт</a:t>
            </a:r>
            <a:r>
              <a:rPr lang="ru-RU" sz="1400" dirty="0"/>
              <a:t> – 28 820 (Уральская,23)</a:t>
            </a:r>
          </a:p>
          <a:p>
            <a:pPr lvl="0"/>
            <a:r>
              <a:rPr lang="ru-RU" sz="1400" dirty="0"/>
              <a:t>Матрас ватный 10 </a:t>
            </a:r>
            <a:r>
              <a:rPr lang="ru-RU" sz="1400" dirty="0" err="1"/>
              <a:t>шт</a:t>
            </a:r>
            <a:r>
              <a:rPr lang="ru-RU" sz="1400" dirty="0"/>
              <a:t> – 6 000,00 (Ленина,21)</a:t>
            </a:r>
          </a:p>
          <a:p>
            <a:pPr lvl="0"/>
            <a:r>
              <a:rPr lang="ru-RU" sz="1400" dirty="0"/>
              <a:t>Игровая детская мебель – 104 659 (Ленина,21, Уральская,23, Дзержинского,30)</a:t>
            </a:r>
          </a:p>
          <a:p>
            <a:pPr lvl="0"/>
            <a:r>
              <a:rPr lang="ru-RU" sz="1400" dirty="0"/>
              <a:t>Детская мебель для присмотра и ухода – 8 550,00 (Ленина,21)</a:t>
            </a:r>
          </a:p>
          <a:p>
            <a:pPr lvl="0"/>
            <a:r>
              <a:rPr lang="ru-RU" sz="1400" dirty="0"/>
              <a:t>Кипятильник электрический – 14 250 (Дзержинского,30)</a:t>
            </a:r>
          </a:p>
          <a:p>
            <a:pPr lvl="0"/>
            <a:r>
              <a:rPr lang="ru-RU" sz="1400" dirty="0"/>
              <a:t>Утюг – 3 320 (Уральская,23)</a:t>
            </a:r>
          </a:p>
          <a:p>
            <a:pPr lvl="0"/>
            <a:r>
              <a:rPr lang="ru-RU" sz="1400" dirty="0"/>
              <a:t>Увлажнитель воздуха 8 </a:t>
            </a:r>
            <a:r>
              <a:rPr lang="ru-RU" sz="1400" dirty="0" err="1"/>
              <a:t>шт</a:t>
            </a:r>
            <a:r>
              <a:rPr lang="ru-RU" sz="1400" dirty="0"/>
              <a:t> – 45 600 (Уральская,23 и Дзержинского,30)</a:t>
            </a:r>
          </a:p>
          <a:p>
            <a:pPr lvl="0"/>
            <a:r>
              <a:rPr lang="ru-RU" sz="1400" dirty="0"/>
              <a:t>Уличное игровое оборудование – 138 600 (Уральская,23 и Дзержинского,30)</a:t>
            </a:r>
          </a:p>
          <a:p>
            <a:pPr lvl="0"/>
            <a:r>
              <a:rPr lang="ru-RU" sz="1400" dirty="0"/>
              <a:t> Ель Кремлевская 2 </a:t>
            </a:r>
            <a:r>
              <a:rPr lang="ru-RU" sz="1400" dirty="0" err="1"/>
              <a:t>шт</a:t>
            </a:r>
            <a:r>
              <a:rPr lang="ru-RU" sz="1400" dirty="0"/>
              <a:t> – 65 810 (Ленина,21 и ул.Дзержинского,30)</a:t>
            </a:r>
          </a:p>
          <a:p>
            <a:pPr lvl="0"/>
            <a:r>
              <a:rPr lang="ru-RU" sz="1400" dirty="0"/>
              <a:t> Костюм Снегурочка 2 </a:t>
            </a:r>
            <a:r>
              <a:rPr lang="ru-RU" sz="1400" dirty="0" err="1"/>
              <a:t>шт</a:t>
            </a:r>
            <a:r>
              <a:rPr lang="ru-RU" sz="1400" dirty="0"/>
              <a:t> – 10 600 (Ленина,21, Уральская,23)</a:t>
            </a:r>
          </a:p>
          <a:p>
            <a:pPr lvl="0"/>
            <a:r>
              <a:rPr lang="ru-RU" sz="1400" dirty="0"/>
              <a:t> Посох Деда Мороза 3 </a:t>
            </a:r>
            <a:r>
              <a:rPr lang="ru-RU" sz="1400" dirty="0" err="1"/>
              <a:t>шт</a:t>
            </a:r>
            <a:r>
              <a:rPr lang="ru-RU" sz="1400" dirty="0"/>
              <a:t> – 4 500 (Ленина,21, Уральская,23, Дзержинского,30)</a:t>
            </a:r>
          </a:p>
          <a:p>
            <a:pPr lvl="0"/>
            <a:r>
              <a:rPr lang="ru-RU" sz="1400" dirty="0"/>
              <a:t> Елочные украшения – 33 588,18 (Ленина,21, Уральская,23, Дзержинского,30)</a:t>
            </a:r>
          </a:p>
          <a:p>
            <a:pPr lvl="0"/>
            <a:r>
              <a:rPr lang="ru-RU" sz="1400" dirty="0"/>
              <a:t> Костюм Снегурочки детский – 3 680 (Уральская,23)</a:t>
            </a:r>
          </a:p>
          <a:p>
            <a:pPr lvl="0"/>
            <a:r>
              <a:rPr lang="ru-RU" sz="1400" dirty="0"/>
              <a:t> Канцелярские товары – 25 108,14 (Ленина,21, Уральская,23, Дзержинского,30)</a:t>
            </a:r>
          </a:p>
          <a:p>
            <a:pPr lvl="0"/>
            <a:r>
              <a:rPr lang="ru-RU" sz="1400" dirty="0"/>
              <a:t> </a:t>
            </a:r>
            <a:r>
              <a:rPr lang="ru-RU" sz="1400" dirty="0" err="1"/>
              <a:t>Дезсредства</a:t>
            </a:r>
            <a:r>
              <a:rPr lang="ru-RU" sz="1400" dirty="0"/>
              <a:t> – 37 394 (Ленина,21, Уральская,23, Дзержинского,30)</a:t>
            </a:r>
          </a:p>
          <a:p>
            <a:pPr lvl="0"/>
            <a:r>
              <a:rPr lang="ru-RU" sz="1400" dirty="0"/>
              <a:t> </a:t>
            </a:r>
            <a:r>
              <a:rPr lang="ru-RU" sz="1400" dirty="0" err="1"/>
              <a:t>Пароконвектомат</a:t>
            </a:r>
            <a:r>
              <a:rPr lang="ru-RU" sz="1400" dirty="0"/>
              <a:t> – 227 459 (Дзержинского,30)</a:t>
            </a:r>
          </a:p>
          <a:p>
            <a:pPr lvl="0"/>
            <a:r>
              <a:rPr lang="ru-RU" sz="1400" dirty="0"/>
              <a:t> Кухонная утварь – 42 218,92 (Ленина,21, Уральская,23, Дзержинского,30)</a:t>
            </a:r>
          </a:p>
          <a:p>
            <a:pPr lvl="0"/>
            <a:r>
              <a:rPr lang="ru-RU" sz="1400" dirty="0"/>
              <a:t> Хозяйственные товары – 44 739,03</a:t>
            </a:r>
          </a:p>
          <a:p>
            <a:pPr lvl="0"/>
            <a:r>
              <a:rPr lang="ru-RU" sz="1400" dirty="0"/>
              <a:t> Занавес с интерьерной печатью – 18 550</a:t>
            </a:r>
          </a:p>
          <a:p>
            <a:pPr lvl="0"/>
            <a:r>
              <a:rPr lang="ru-RU" sz="1400" dirty="0"/>
              <a:t> Ткань на детские костюмы – 20 445</a:t>
            </a:r>
          </a:p>
          <a:p>
            <a:pPr lvl="0"/>
            <a:r>
              <a:rPr lang="ru-RU" sz="1400" dirty="0"/>
              <a:t> Оборудование для пищеблока – 54 978</a:t>
            </a:r>
          </a:p>
          <a:p>
            <a:pPr lvl="0"/>
            <a:r>
              <a:rPr lang="ru-RU" sz="1400" dirty="0"/>
              <a:t> Весы электронные 5 </a:t>
            </a:r>
            <a:r>
              <a:rPr lang="ru-RU" sz="1400" dirty="0" err="1"/>
              <a:t>шт</a:t>
            </a:r>
            <a:r>
              <a:rPr lang="ru-RU" sz="1400" dirty="0"/>
              <a:t> – 23 682 </a:t>
            </a:r>
          </a:p>
          <a:p>
            <a:r>
              <a:rPr lang="ru-RU" sz="1400" dirty="0"/>
              <a:t>  </a:t>
            </a:r>
            <a:r>
              <a:rPr lang="ru-RU" sz="1400" b="1" dirty="0" smtClean="0"/>
              <a:t>Итого</a:t>
            </a:r>
            <a:r>
              <a:rPr lang="ru-RU" sz="1400" b="1" dirty="0"/>
              <a:t>: 4 145 939,02</a:t>
            </a:r>
          </a:p>
        </p:txBody>
      </p:sp>
    </p:spTree>
    <p:extLst>
      <p:ext uri="{BB962C8B-B14F-4D97-AF65-F5344CB8AC3E}">
        <p14:creationId xmlns:p14="http://schemas.microsoft.com/office/powerpoint/2010/main" val="29034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3688" y="136731"/>
            <a:ext cx="7583884" cy="99354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Финансово-хозяйственная деятельность</a:t>
            </a:r>
            <a:endParaRPr lang="ru-RU" sz="3200" dirty="0"/>
          </a:p>
        </p:txBody>
      </p:sp>
      <p:pic>
        <p:nvPicPr>
          <p:cNvPr id="5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2" cstate="print"/>
          <a:srcRect l="15915" t="19527" r="19656" b="25670"/>
          <a:stretch>
            <a:fillRect/>
          </a:stretch>
        </p:blipFill>
        <p:spPr bwMode="auto">
          <a:xfrm>
            <a:off x="-27644" y="0"/>
            <a:ext cx="2232248" cy="12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085184"/>
            <a:ext cx="2382228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84228" y="1248875"/>
            <a:ext cx="78819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Приобретение на внебюджетные средства (платные услуги) </a:t>
            </a:r>
          </a:p>
          <a:p>
            <a:pPr algn="ctr"/>
            <a:r>
              <a:rPr lang="ru-RU" dirty="0"/>
              <a:t>с </a:t>
            </a:r>
            <a:r>
              <a:rPr lang="ru-RU" dirty="0" smtClean="0"/>
              <a:t>01.06.2020 </a:t>
            </a:r>
            <a:r>
              <a:rPr lang="ru-RU" dirty="0"/>
              <a:t>– </a:t>
            </a:r>
            <a:r>
              <a:rPr lang="ru-RU" dirty="0" smtClean="0"/>
              <a:t>01.06.2021 </a:t>
            </a:r>
            <a:r>
              <a:rPr lang="ru-RU" dirty="0"/>
              <a:t>г</a:t>
            </a:r>
          </a:p>
          <a:p>
            <a:r>
              <a:rPr lang="ru-RU" dirty="0"/>
              <a:t> </a:t>
            </a:r>
          </a:p>
          <a:p>
            <a:pPr lvl="0"/>
            <a:r>
              <a:rPr lang="ru-RU" dirty="0"/>
              <a:t>Канцелярия – 60 014,60</a:t>
            </a:r>
          </a:p>
          <a:p>
            <a:pPr lvl="0"/>
            <a:r>
              <a:rPr lang="ru-RU" dirty="0"/>
              <a:t>Материалы к оргтехнике – 23 632,20 (Ленина,21, Уральская,23, Дзержинского,30)</a:t>
            </a:r>
          </a:p>
          <a:p>
            <a:pPr lvl="0"/>
            <a:r>
              <a:rPr lang="ru-RU" dirty="0"/>
              <a:t>Стенд по ГО и ЧС – 3 190 (Ленина,21)</a:t>
            </a:r>
          </a:p>
          <a:p>
            <a:pPr lvl="0"/>
            <a:r>
              <a:rPr lang="ru-RU" dirty="0"/>
              <a:t>Компьютерное оборудование – 8 426</a:t>
            </a:r>
            <a:r>
              <a:rPr lang="en-US" dirty="0"/>
              <a:t> (</a:t>
            </a:r>
            <a:r>
              <a:rPr lang="ru-RU" dirty="0"/>
              <a:t>Дзержинского, 30)</a:t>
            </a:r>
          </a:p>
          <a:p>
            <a:pPr lvl="0"/>
            <a:r>
              <a:rPr lang="ru-RU" dirty="0"/>
              <a:t>Видеорегистратор 2 </a:t>
            </a:r>
            <a:r>
              <a:rPr lang="ru-RU" dirty="0" err="1"/>
              <a:t>шт</a:t>
            </a:r>
            <a:r>
              <a:rPr lang="ru-RU" dirty="0"/>
              <a:t> – 18 634 (Ленина,21 и Дзержинского,30)</a:t>
            </a:r>
          </a:p>
          <a:p>
            <a:pPr lvl="0"/>
            <a:r>
              <a:rPr lang="ru-RU" dirty="0"/>
              <a:t>Обучение сотрудников – 4 400 (Ленина,21 и Дзержинского,30)</a:t>
            </a:r>
          </a:p>
          <a:p>
            <a:pPr lvl="0"/>
            <a:r>
              <a:rPr lang="ru-RU" dirty="0"/>
              <a:t>Программно-аппаратный комплекс «Колибри» - 232 000 (Ленина,21)</a:t>
            </a:r>
          </a:p>
          <a:p>
            <a:pPr lvl="0"/>
            <a:r>
              <a:rPr lang="ru-RU" dirty="0"/>
              <a:t>Шкаф-ключница – 901,12</a:t>
            </a:r>
          </a:p>
          <a:p>
            <a:pPr lvl="0"/>
            <a:r>
              <a:rPr lang="ru-RU" dirty="0"/>
              <a:t>Печать, клише штампа – 1 778 </a:t>
            </a:r>
          </a:p>
          <a:p>
            <a:pPr lvl="0"/>
            <a:r>
              <a:rPr lang="ru-RU" dirty="0"/>
              <a:t> Мебель для приема и ухода – 87 848 (Ленина,21)</a:t>
            </a:r>
          </a:p>
          <a:p>
            <a:pPr lvl="0"/>
            <a:r>
              <a:rPr lang="ru-RU" dirty="0"/>
              <a:t> Таблички с режимом работы 3 </a:t>
            </a:r>
            <a:r>
              <a:rPr lang="ru-RU" dirty="0" err="1"/>
              <a:t>шт</a:t>
            </a:r>
            <a:r>
              <a:rPr lang="ru-RU" dirty="0"/>
              <a:t> – 6 000 (Ленина,21, Уральская,23, Дзержинского,30)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Итого: 446 823,92</a:t>
            </a:r>
          </a:p>
        </p:txBody>
      </p:sp>
    </p:spTree>
    <p:extLst>
      <p:ext uri="{BB962C8B-B14F-4D97-AF65-F5344CB8AC3E}">
        <p14:creationId xmlns:p14="http://schemas.microsoft.com/office/powerpoint/2010/main" val="6828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br>
              <a:rPr lang="ru-RU" sz="4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жестокого обращения с детьми</a:t>
            </a:r>
            <a:r>
              <a:rPr lang="ru-RU" altLang="ru-RU" sz="4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92896"/>
            <a:ext cx="6846887" cy="3816424"/>
          </a:xfrm>
        </p:spPr>
        <p:txBody>
          <a:bodyPr>
            <a:normAutofit fontScale="2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3500" b="1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altLang="ru-RU" sz="35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риска, способствующие насилию и жестокому обращению с детьми.</a:t>
            </a:r>
            <a:endParaRPr lang="ru-RU" altLang="ru-RU" sz="3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неполные и многодетные семьи, семьи с приемными детьми, с наличием отчимов или мачех;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наличие в семье больного алкоголизмом или наркоманией, вернувшегося из мест лишения свободы;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безработица, постоянные финансовые трудности;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постоянные супружеские конфликты;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статус беженцев, вынужденных переселенцев;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низкий уровень культуры, образования;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негативные семейные традиции;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нежелательный ребенок;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умственные или физические недостатки ребенка;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«трудный» ребенок.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сожалению, за последние годы число жертв насилия в семьях только увеличивается.</a:t>
            </a:r>
            <a:endParaRPr lang="ru-RU" altLang="ru-RU" sz="3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родители, которые применяют насилие в отношении своих детей даже не догадываются о таких фактах:</a:t>
            </a:r>
            <a:endParaRPr lang="ru-RU" altLang="ru-RU" sz="3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</a:t>
            </a:r>
            <a:r>
              <a:rPr lang="ru-RU" alt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физические наказания притупляют все лучшие качества в детях</a:t>
            </a: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способствуют развитию в них лжи и лицемерия, трусости и жестокости, возбуждают злобу и ненависть к старшим;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</a:t>
            </a:r>
            <a:r>
              <a:rPr lang="ru-RU" alt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подвергавшиеся избиениям, с большей вероятностью могут сами стать способным на убийство</a:t>
            </a: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или другие преступления;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 когда такие дети становятся взрослыми, появляется высокая вероятность того¸ что они с</a:t>
            </a:r>
            <a:r>
              <a:rPr lang="ru-RU" alt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танут притеснять своих собственных детей и родителей</a:t>
            </a: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 жесткое обращение с детьми </a:t>
            </a:r>
            <a:r>
              <a:rPr lang="ru-RU" alt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людей малообразованных, социально </a:t>
            </a:r>
            <a:r>
              <a:rPr lang="ru-RU" altLang="ru-RU" sz="3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дезадаптированных</a:t>
            </a:r>
            <a:r>
              <a:rPr lang="ru-RU" altLang="ru-RU" sz="3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умеющих трудиться, создавать семью, быть хорошими родителями.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49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altLang="ru-RU" sz="4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насилие - порождает насилие</a:t>
            </a:r>
            <a:r>
              <a:rPr lang="ru-RU" alt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Уголовный кодекс РФ предусматривает ответственность:</a:t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3">
                    <a:lumMod val="50000"/>
                  </a:schemeClr>
                </a:solidFill>
              </a:rPr>
              <a:t>за совершение физического и сексуального насилия, в том числе и в 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отношении несовершеннолетних </a:t>
            </a:r>
            <a:r>
              <a:rPr lang="ru-RU" sz="4800" dirty="0">
                <a:solidFill>
                  <a:schemeClr val="accent3">
                    <a:lumMod val="50000"/>
                  </a:schemeClr>
                </a:solidFill>
              </a:rPr>
              <a:t>(ст.106-136)</a:t>
            </a:r>
            <a:br>
              <a:rPr lang="ru-RU" sz="4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3">
                    <a:lumMod val="50000"/>
                  </a:schemeClr>
                </a:solidFill>
              </a:rPr>
              <a:t>за преступления против семьи и несовершеннолетних (ст.150-157)</a:t>
            </a:r>
            <a:endParaRPr lang="ru-RU" altLang="ru-RU" sz="4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49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На нашем сайте в разделе «Безопасность» для вас создана страничка «Профилактика жестокого обращения с детьми». Здесь вы можете более подробно ознакомиться с материалами по данной теме, просмотреть видеоролик, а с помощью предложенного теста узнать какая у вас семья?</a:t>
            </a:r>
            <a:endParaRPr lang="ru-RU" altLang="ru-RU" sz="49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21" name="Рисунок 5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84688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Дорожная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наблюдательности на улице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на улице с ребенком, крепко держите его за руку.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ребенка наблюдательности. Если у подъезда стоят транспортные средства или растут деревья, кусты, остановитесь, научите ребенка осматриваться по сторонам и определять: нет ли опасности приближающегося транспорта. Если у подъезда дома есть движение транспорта, обратите на это его внимание. Вместе с ним посмотрите: не приближается ли транспорт.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тротуару придерживайтесь стороны подальше от проезжей части. Взрослый должен находиться со стороны проезжей части.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Приучите ребенка, идя по тротуару, внимательно наблюдать за выездом автомобилей из арок дворов и поворотами транспорта на перекрестках.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2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работы по пожарной безопасности в ДОУ основными нормативными документами являются: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22.07.2008 № 123 – ФЗ «Технический регламент о требованиях пожарной безопасности»;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21.12.1994 № 69 – ФЗ «О пожарной безопасности» (с изм. и доп.);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12.12.2007 № 645 «Об утверждении норм пожарной безопасности «Обучение мерам пожарной безопасности работников организации» (с изм. и доп.);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18.06.2003 № 313 «Об утверждении Правил пожарной безопасности в Российской Федерации (ППБ 01-03)».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4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0" y="1417638"/>
            <a:ext cx="8153490" cy="5440362"/>
          </a:xfrm>
        </p:spPr>
      </p:pic>
    </p:spTree>
    <p:extLst>
      <p:ext uri="{BB962C8B-B14F-4D97-AF65-F5344CB8AC3E}">
        <p14:creationId xmlns:p14="http://schemas.microsoft.com/office/powerpoint/2010/main" val="1538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Мероприятия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Уважаемые родители! Все, проходящие в детском саду мероприятия, своевременно излагаются на страницах нашего сайта и подтверждаются фотоотчетами в рубрике «Фотоальбом»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796136" cy="1431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br>
              <a:rPr lang="ru-RU" sz="40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летней оздоровительной работы</a:t>
            </a:r>
            <a:endParaRPr lang="ru-RU" dirty="0"/>
          </a:p>
        </p:txBody>
      </p:sp>
      <p:pic>
        <p:nvPicPr>
          <p:cNvPr id="11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2" cstate="print"/>
          <a:srcRect l="15915" t="19527" r="19656" b="25670"/>
          <a:stretch>
            <a:fillRect/>
          </a:stretch>
        </p:blipFill>
        <p:spPr bwMode="auto">
          <a:xfrm>
            <a:off x="1115616" y="116632"/>
            <a:ext cx="2232248" cy="12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4664" y="1785590"/>
            <a:ext cx="760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3"/>
              </a:rPr>
              <a:t>https://3sdu.tvoysadik.ru/upload/ts3sdu_new/files/ab/a6/aba65724bc7a573da66dc7d58c70848d.pdf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4619"/>
            <a:ext cx="5796136" cy="1431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Благодарим наших дорогих родителей за оказанную помощь</a:t>
            </a:r>
            <a:endParaRPr lang="ru-RU" dirty="0"/>
          </a:p>
        </p:txBody>
      </p:sp>
      <p:pic>
        <p:nvPicPr>
          <p:cNvPr id="11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2" cstate="print"/>
          <a:srcRect l="15915" t="19527" r="19656" b="25670"/>
          <a:stretch>
            <a:fillRect/>
          </a:stretch>
        </p:blipFill>
        <p:spPr bwMode="auto">
          <a:xfrm>
            <a:off x="1115616" y="116632"/>
            <a:ext cx="2232248" cy="12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085184"/>
            <a:ext cx="2382228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1628800"/>
            <a:ext cx="7854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Садакову</a:t>
            </a:r>
            <a:r>
              <a:rPr lang="ru-RU" dirty="0" smtClean="0"/>
              <a:t> Алену Семеновну;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Бабакову</a:t>
            </a:r>
            <a:r>
              <a:rPr lang="ru-RU" dirty="0" smtClean="0"/>
              <a:t> Оксану Львовну;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Рогозинникову</a:t>
            </a:r>
            <a:r>
              <a:rPr lang="ru-RU" dirty="0" smtClean="0"/>
              <a:t> Татьяну Викторовну;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Веретенникову Наталью Геннадьевну;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Дробную Алену Леонидовну;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Косолапову Елену Владимировну;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Королеву Кристину Павловну;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Важенину Елену Владимировну;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Сомову Наталью Николаевну;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Беляеву Александру Викторовну;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Клокову</a:t>
            </a:r>
            <a:r>
              <a:rPr lang="ru-RU" dirty="0" smtClean="0"/>
              <a:t> Марию Викторовну и Ивана Вениаминовича  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Анну Владимировну и Михаила Сергеевича (семью </a:t>
            </a:r>
            <a:r>
              <a:rPr lang="ru-RU" dirty="0"/>
              <a:t>Скворцовых </a:t>
            </a:r>
            <a:r>
              <a:rPr lang="ru-RU" dirty="0" smtClean="0"/>
              <a:t>);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775" y="5103674"/>
            <a:ext cx="61452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Спасибо вам, 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надеемся на дальнейшее </a:t>
            </a:r>
          </a:p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сотрудничество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5040560" cy="72008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Повестка</a:t>
            </a:r>
            <a:endParaRPr lang="ru-RU" sz="4800" dirty="0"/>
          </a:p>
        </p:txBody>
      </p:sp>
      <p:pic>
        <p:nvPicPr>
          <p:cNvPr id="11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2" cstate="print"/>
          <a:srcRect l="15915" t="19527" r="19656" b="25670"/>
          <a:stretch>
            <a:fillRect/>
          </a:stretch>
        </p:blipFill>
        <p:spPr bwMode="auto">
          <a:xfrm>
            <a:off x="1115616" y="116632"/>
            <a:ext cx="2232248" cy="12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085184"/>
            <a:ext cx="2382228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259632" y="1447800"/>
            <a:ext cx="7704856" cy="3637384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Страничка медицинского работника 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медицинская сестра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Нуруллина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З.Х.)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Подводим итоги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учебного года 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заместитель заведующего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Штайнпрайс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С.Л.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Отчет по финансово-хозяйственной части 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заведующий Королева Е.Н.)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безопасности детей (профилактика дорожного травматизма, пожарной безопасности, жестокого обращения с детьми 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старший воспитатель Коноплина Н.Ю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 летней оздоровительной работы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МАДОУ 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заместитель заведующего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Мылтасова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А.С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Благодарим наших родителей (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заведующий Королева Е.Н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5111799" cy="108012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Структура контингента воспитанников </a:t>
            </a:r>
            <a:endParaRPr lang="ru-RU" alt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556792"/>
          <a:ext cx="3960440" cy="1586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049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Всего воспитанников</a:t>
                      </a:r>
                      <a:r>
                        <a:rPr lang="ru-RU" sz="1600" dirty="0" smtClean="0"/>
                        <a:t>  - </a:t>
                      </a:r>
                      <a:r>
                        <a:rPr lang="ru-RU" sz="1800" dirty="0" smtClean="0"/>
                        <a:t>335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42" marB="45742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Количество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42" marB="45742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%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42" marB="4574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1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" pitchFamily="34" charset="0"/>
                        </a:rPr>
                        <a:t>Девочки</a:t>
                      </a:r>
                      <a:endParaRPr lang="ru-RU" sz="1600" b="1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marL="91455" marR="9145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" pitchFamily="34" charset="0"/>
                        </a:rPr>
                        <a:t>143</a:t>
                      </a:r>
                      <a:endParaRPr lang="ru-RU" sz="1600" b="1" dirty="0">
                        <a:latin typeface="Bahnschrift" pitchFamily="34" charset="0"/>
                      </a:endParaRPr>
                    </a:p>
                  </a:txBody>
                  <a:tcPr marL="91455" marR="91455" marT="45742" marB="45742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ahnschrift" pitchFamily="34" charset="0"/>
                        </a:rPr>
                        <a:t>42,7</a:t>
                      </a:r>
                      <a:endParaRPr lang="ru-RU" sz="1600" dirty="0">
                        <a:latin typeface="Bahnschrift" pitchFamily="34" charset="0"/>
                      </a:endParaRPr>
                    </a:p>
                  </a:txBody>
                  <a:tcPr marL="91455" marR="91455" marT="45742" marB="4574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1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" pitchFamily="34" charset="0"/>
                        </a:rPr>
                        <a:t>Мальчики</a:t>
                      </a:r>
                      <a:endParaRPr lang="ru-RU" sz="1600" b="1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marL="91455" marR="9145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" pitchFamily="34" charset="0"/>
                        </a:rPr>
                        <a:t>192</a:t>
                      </a:r>
                      <a:endParaRPr lang="ru-RU" sz="1600" b="1" dirty="0">
                        <a:latin typeface="Bahnschrift" pitchFamily="34" charset="0"/>
                      </a:endParaRPr>
                    </a:p>
                  </a:txBody>
                  <a:tcPr marL="91455" marR="91455" marT="45742" marB="45742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ahnschrift" pitchFamily="34" charset="0"/>
                        </a:rPr>
                        <a:t>57,3</a:t>
                      </a:r>
                      <a:endParaRPr lang="ru-RU" sz="1600" dirty="0">
                        <a:latin typeface="Bahnschrift" pitchFamily="34" charset="0"/>
                      </a:endParaRPr>
                    </a:p>
                  </a:txBody>
                  <a:tcPr marL="91455" marR="91455" marT="45742" marB="4574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95936" y="3933056"/>
          <a:ext cx="2952327" cy="233842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2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Группы здоровья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</a:t>
                      </a:r>
                      <a:r>
                        <a:rPr lang="ru-RU" sz="1600" baseline="0" dirty="0" smtClean="0"/>
                        <a:t> детей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 Condensed" pitchFamily="34" charset="0"/>
                        </a:rPr>
                        <a:t>1</a:t>
                      </a:r>
                      <a:endParaRPr lang="ru-RU" sz="1600" b="1" dirty="0">
                        <a:latin typeface="Bahnschrift Condensed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 Condensed" pitchFamily="34" charset="0"/>
                        </a:rPr>
                        <a:t>76</a:t>
                      </a:r>
                      <a:endParaRPr lang="ru-RU" sz="1600" b="1" dirty="0">
                        <a:latin typeface="Bahnschrift Condensed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3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 Condensed" pitchFamily="34" charset="0"/>
                        </a:rPr>
                        <a:t>2</a:t>
                      </a:r>
                      <a:endParaRPr lang="ru-RU" sz="1600" b="1" dirty="0">
                        <a:latin typeface="Bahnschrift Condensed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 Condensed" pitchFamily="34" charset="0"/>
                        </a:rPr>
                        <a:t>225</a:t>
                      </a:r>
                      <a:endParaRPr lang="ru-RU" sz="1600" b="1" dirty="0">
                        <a:latin typeface="Bahnschrift Condensed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 Condensed" pitchFamily="34" charset="0"/>
                        </a:rPr>
                        <a:t>3</a:t>
                      </a:r>
                      <a:endParaRPr lang="ru-RU" sz="1600" b="1" dirty="0">
                        <a:latin typeface="Bahnschrift Condensed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 Condensed" pitchFamily="34" charset="0"/>
                        </a:rPr>
                        <a:t>34</a:t>
                      </a:r>
                      <a:endParaRPr lang="ru-RU" sz="1600" b="1" dirty="0">
                        <a:latin typeface="Bahnschrift Condensed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 Condensed" pitchFamily="34" charset="0"/>
                        </a:rPr>
                        <a:t>4</a:t>
                      </a:r>
                      <a:endParaRPr lang="ru-RU" sz="1600" b="1" dirty="0">
                        <a:latin typeface="Bahnschrift Condensed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 Condensed" pitchFamily="34" charset="0"/>
                        </a:rPr>
                        <a:t>2</a:t>
                      </a:r>
                      <a:endParaRPr lang="ru-RU" sz="1600" b="1" dirty="0">
                        <a:latin typeface="Bahnschrift Condensed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 Condensed" pitchFamily="34" charset="0"/>
                        </a:rPr>
                        <a:t>5</a:t>
                      </a:r>
                      <a:endParaRPr lang="ru-RU" sz="1600" b="1" dirty="0">
                        <a:latin typeface="Bahnschrift Condensed" pitchFamily="34" charset="0"/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 Condensed" pitchFamily="34" charset="0"/>
                        </a:rPr>
                        <a:t>4</a:t>
                      </a:r>
                      <a:endParaRPr lang="ru-RU" sz="1600" b="1" dirty="0">
                        <a:latin typeface="Bahnschrift Condensed" pitchFamily="34" charset="0"/>
                        <a:cs typeface="Arial" pitchFamily="34" charset="0"/>
                      </a:endParaRPr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5667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517232"/>
            <a:ext cx="1835696" cy="122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3" cstate="print"/>
          <a:srcRect l="15915" t="19527" r="19656" b="25670"/>
          <a:stretch>
            <a:fillRect/>
          </a:stretch>
        </p:blipFill>
        <p:spPr bwMode="auto">
          <a:xfrm>
            <a:off x="1115616" y="0"/>
            <a:ext cx="2232248" cy="12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32040" y="2204864"/>
          <a:ext cx="3960440" cy="134741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Физическое развитие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42" marB="45742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55" marR="91455" marT="45742" marB="4574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19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Bahnschrift" pitchFamily="34" charset="0"/>
                        </a:rPr>
                        <a:t>Физическое развитие в</a:t>
                      </a:r>
                      <a:r>
                        <a:rPr lang="ru-RU" sz="1600" baseline="0" dirty="0" smtClean="0">
                          <a:latin typeface="Bahnschrift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Bahnschrift" pitchFamily="34" charset="0"/>
                        </a:rPr>
                        <a:t>норме</a:t>
                      </a:r>
                      <a:endParaRPr lang="ru-RU" sz="1600" b="1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marL="91455" marR="9145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" pitchFamily="34" charset="0"/>
                        </a:rPr>
                        <a:t>325</a:t>
                      </a:r>
                      <a:endParaRPr lang="ru-RU" sz="1600" b="1" dirty="0">
                        <a:latin typeface="Bahnschrift" pitchFamily="34" charset="0"/>
                      </a:endParaRPr>
                    </a:p>
                  </a:txBody>
                  <a:tcPr marL="91455" marR="91455" marT="45742" marB="4574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1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" pitchFamily="34" charset="0"/>
                        </a:rPr>
                        <a:t>Нарушение физического развития</a:t>
                      </a:r>
                      <a:endParaRPr lang="ru-RU" sz="1600" b="1" dirty="0">
                        <a:latin typeface="Bahnschrift" pitchFamily="34" charset="0"/>
                        <a:cs typeface="Arial" pitchFamily="34" charset="0"/>
                      </a:endParaRPr>
                    </a:p>
                  </a:txBody>
                  <a:tcPr marL="91455" marR="9145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ahnschrift" pitchFamily="34" charset="0"/>
                        </a:rPr>
                        <a:t>10</a:t>
                      </a:r>
                      <a:endParaRPr lang="ru-RU" sz="1600" b="1" dirty="0">
                        <a:latin typeface="Bahnschrift" pitchFamily="34" charset="0"/>
                      </a:endParaRPr>
                    </a:p>
                  </a:txBody>
                  <a:tcPr marL="91455" marR="91455" marT="45742" marB="4574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0" name="Picture 3" descr="E:\фото уголки уедин.осенние праздники\ноябрь\IMG-20191121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06742">
            <a:off x="1187624" y="3717032"/>
            <a:ext cx="2175801" cy="2243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title"/>
          </p:nvPr>
        </p:nvSpPr>
        <p:spPr bwMode="auto">
          <a:xfrm>
            <a:off x="1121431" y="1451877"/>
            <a:ext cx="4464496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4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Заболеваемость</a:t>
            </a:r>
            <a:endParaRPr lang="ru-RU" dirty="0" smtClean="0">
              <a:effectLst/>
            </a:endParaRPr>
          </a:p>
        </p:txBody>
      </p:sp>
      <p:graphicFrame>
        <p:nvGraphicFramePr>
          <p:cNvPr id="2662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020789"/>
              </p:ext>
            </p:extLst>
          </p:nvPr>
        </p:nvGraphicFramePr>
        <p:xfrm>
          <a:off x="539552" y="2852936"/>
          <a:ext cx="7499350" cy="384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name="Диаграмма" r:id="rId3" imgW="8181862" imgH="4190987" progId="MSGraph.Chart.8">
                  <p:embed followColorScheme="full"/>
                </p:oleObj>
              </mc:Choice>
              <mc:Fallback>
                <p:oleObj name="Диаграмма" r:id="rId3" imgW="8181862" imgH="4190987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52936"/>
                        <a:ext cx="7499350" cy="3841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5" cstate="print"/>
          <a:srcRect l="15915" t="19527" r="19656" b="25670"/>
          <a:stretch>
            <a:fillRect/>
          </a:stretch>
        </p:blipFill>
        <p:spPr bwMode="auto">
          <a:xfrm>
            <a:off x="1115616" y="116632"/>
            <a:ext cx="2232248" cy="12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5" descr="Доктор айболит картинки анимация 5 | Детские картины, Раскрас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9" name="Picture 7" descr="Доктор айболит картинки анимация 5 | Детские картины, Раскраски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296727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071" y="0"/>
            <a:ext cx="4505704" cy="1143000"/>
          </a:xfrm>
        </p:spPr>
        <p:txBody>
          <a:bodyPr/>
          <a:lstStyle/>
          <a:p>
            <a:pPr algn="r"/>
            <a:r>
              <a:rPr lang="ru-RU" sz="40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Здоровье детей</a:t>
            </a:r>
            <a:endParaRPr lang="ru-RU" dirty="0"/>
          </a:p>
        </p:txBody>
      </p:sp>
      <p:pic>
        <p:nvPicPr>
          <p:cNvPr id="11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2" cstate="print"/>
          <a:srcRect l="15915" t="19527" r="19656" b="25670"/>
          <a:stretch>
            <a:fillRect/>
          </a:stretch>
        </p:blipFill>
        <p:spPr bwMode="auto">
          <a:xfrm>
            <a:off x="1115616" y="116632"/>
            <a:ext cx="2232248" cy="12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6483" y="5466756"/>
            <a:ext cx="2382228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7" name="Picture 3" descr="E:\фото уголки уедин.осенние праздники\ноябрь\IMG-20191121-WA00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83639"/>
            <a:ext cx="2175801" cy="2243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C:\Users\Uralskaya\Desktop\ЛЕТО\теремок фото\TSul5KLCyW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4067" y="936230"/>
            <a:ext cx="2075626" cy="2065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22" name="Picture 2" descr="D:\hp_3Detsad\user\Desktop\рабочий стол\фото\Декада лыжного спорта\2020\IMG-20200123-WA0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30" y="3999606"/>
            <a:ext cx="1986558" cy="2648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 descr="D:\hp_3Detsad\user\Desktop\рабочий стол\фото\Декада лыжного спорта\2020\IMG-20200213-WA00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05" y="3362451"/>
            <a:ext cx="2310594" cy="308079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D:\hp_3Detsad\user\Desktop\рабочий стол\фото\Декада лыжного спорта\2020\IMG-20200213-WA00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93" y="936230"/>
            <a:ext cx="3165185" cy="2328317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blob:https://web.whatsapp.com/c42ace1b-c3de-427d-aa8b-df898fbe05e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blob:https://web.whatsapp.com/c42ace1b-c3de-427d-aa8b-df898fbe05e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29" name="Picture 9" descr="C:\Users\User\Desktop\c42ace1b-c3de-427d-aa8b-df898fbe05e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39" y="3487689"/>
            <a:ext cx="2846772" cy="1979067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2" cstate="print"/>
          <a:srcRect l="15915" t="19527" r="19656" b="25670"/>
          <a:stretch>
            <a:fillRect/>
          </a:stretch>
        </p:blipFill>
        <p:spPr bwMode="auto">
          <a:xfrm>
            <a:off x="1115616" y="116632"/>
            <a:ext cx="2232248" cy="12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6483" y="5466756"/>
            <a:ext cx="2382228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32012" y="1340554"/>
            <a:ext cx="71287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Новые рекомендации </a:t>
            </a:r>
            <a:r>
              <a:rPr lang="ru-RU" sz="2000" b="1" dirty="0" err="1" smtClean="0"/>
              <a:t>Роспотребнадзора</a:t>
            </a:r>
            <a:r>
              <a:rPr lang="ru-RU" sz="2000" b="1" dirty="0" smtClean="0"/>
              <a:t> для работы детского сада после пандемии: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…перед тем как детский сад начнет работать, провести генеральную уборку помещений ДОУ…;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…организовать усиленный утренний фильтр… (медицинский работник в часы утреннего приема – на входе в детский сад, измеряет температуру и проверяет на инфекционные заболевания всех сотрудников и воспитанников ДОУ при помощи бесконтактных градусников);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исключить массовые мероприятия…</a:t>
            </a:r>
          </a:p>
        </p:txBody>
      </p:sp>
      <p:pic>
        <p:nvPicPr>
          <p:cNvPr id="82946" name="Picture 2" descr="https://encrypted-tbn0.gstatic.com/images?q=tbn%3AANd9GcQc0rM_feMeMlf1Gs3-4v3TlX20Z3RkDY1XsHkIa_4GkMx5SzDGzKRBC4xyk83dlLUwlPrrtAg&amp;usqp=C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83" y="4977356"/>
            <a:ext cx="1866900" cy="1866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Россиянам рассказали об эффективности антисептика в период пандем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42" y="5110706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 ДОУ-№3\Третье К 1.jpg"/>
          <p:cNvPicPr>
            <a:picLocks noChangeAspect="1" noChangeArrowheads="1"/>
          </p:cNvPicPr>
          <p:nvPr/>
        </p:nvPicPr>
        <p:blipFill>
          <a:blip r:embed="rId2" cstate="print"/>
          <a:srcRect l="15915" t="19527" r="19656" b="25670"/>
          <a:stretch>
            <a:fillRect/>
          </a:stretch>
        </p:blipFill>
        <p:spPr bwMode="auto">
          <a:xfrm>
            <a:off x="1115616" y="116632"/>
            <a:ext cx="2232248" cy="126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085184"/>
            <a:ext cx="2382228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339523"/>
            <a:ext cx="7854836" cy="208823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br>
              <a:rPr lang="ru-RU" sz="40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воспитатель-образовательного процесса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420888"/>
            <a:ext cx="9172972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ru-RU" sz="3200" b="1" dirty="0" smtClean="0"/>
              <a:t>Социально – коммуникативное развитие;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200" b="1" dirty="0" smtClean="0"/>
              <a:t>Познавательное развитие;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200" b="1" dirty="0" smtClean="0"/>
              <a:t>Речевое развитие;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200" b="1" dirty="0" smtClean="0"/>
              <a:t>Художественно-эстетическое развитие;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ru-RU" sz="3200" b="1" dirty="0" smtClean="0"/>
              <a:t>Физическое развитие.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082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D:\hp_3Detsad\user\Desktop\рабочий стол\фото\Методическая неделя 2019\Дасмаева РА\IMG_3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51" y="2924944"/>
            <a:ext cx="6094721" cy="4063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D:\hp_3Detsad\user\Desktop\рабочий стол\фото\Методическая неделя 2019\Калинина СВ\DSC_0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00" y="-134627"/>
            <a:ext cx="6077944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5" descr="D:\hp_3Detsad\user\Desktop\рабочий стол\фото\Методическая неделя 2019\Холикова МА Михеева ЕР\DSC_0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15" y="3188035"/>
            <a:ext cx="6735642" cy="3800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D:\hp_3Detsad\user\Desktop\рабочий стол\фото\Клубные дни октябрь 2019\IMG-20191011-WA00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68" y="-348832"/>
            <a:ext cx="5133120" cy="384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0" name="Picture 8" descr="https://3sdu.tvoysadik.ru/upload/ts3sdu_new/images/big/49/3b/493b9b2d79756b394d189142d4ad2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51" y="3856407"/>
            <a:ext cx="5196609" cy="3461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https://3sdu.tvoysadik.ru/upload/ts3sdu_new/images/big/27/b1/27b1694825e295b673d2d46005d0d5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5060"/>
            <a:ext cx="3305203" cy="364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4" name="Picture 2" descr="D:\hp_3Detsad\user\Desktop\рабочий стол\фото\Сказка про непослушного огурчика в исполнении воспитанников с Уральской\IMG_97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92" y="-99392"/>
            <a:ext cx="3819088" cy="2546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IMG_92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191" y="2165689"/>
            <a:ext cx="2487446" cy="248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6" descr="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4" y="2221444"/>
            <a:ext cx="2431690" cy="2431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IMG_13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70" y="2778242"/>
            <a:ext cx="2679827" cy="2679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https://3sdu.tvoysadik.ru/upload/ts3sdu_new/images/big/51/bf/51bf834d54ff88d3d62f39d4918122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720"/>
            <a:ext cx="2753834" cy="2753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0" name="Picture 18" descr="20200304_09392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65" y="2652884"/>
            <a:ext cx="2483768" cy="2483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20191225_09102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81" y="4612107"/>
            <a:ext cx="2620752" cy="2620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2" name="Picture 20" descr="IMG_226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35" y="5066099"/>
            <a:ext cx="2251329" cy="225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1317</TotalTime>
  <Words>675</Words>
  <Application>Microsoft Office PowerPoint</Application>
  <PresentationFormat>Экран (4:3)</PresentationFormat>
  <Paragraphs>154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Солнцестояние</vt:lpstr>
      <vt:lpstr>Диаграмма Microsoft Graph</vt:lpstr>
      <vt:lpstr>Родительское собрание итоги 2020-2021 учебного года</vt:lpstr>
      <vt:lpstr>Повестка</vt:lpstr>
      <vt:lpstr>Структура контингента воспитанников </vt:lpstr>
      <vt:lpstr>Заболеваемость</vt:lpstr>
      <vt:lpstr>Здоровье детей</vt:lpstr>
      <vt:lpstr>Презентация PowerPoint</vt:lpstr>
      <vt:lpstr>Анализ  воспитатель-образовательного процесса</vt:lpstr>
      <vt:lpstr>Презентация PowerPoint</vt:lpstr>
      <vt:lpstr>Презентация PowerPoint</vt:lpstr>
      <vt:lpstr>Финансово-хозяйственная деятельность</vt:lpstr>
      <vt:lpstr>Финансово-хозяйственная деятельность</vt:lpstr>
      <vt:lpstr>Безопасность Профилактика жестокого обращения с детьми </vt:lpstr>
      <vt:lpstr>Дорожная безопасность</vt:lpstr>
      <vt:lpstr>Пожарная безопасность</vt:lpstr>
      <vt:lpstr>Пожарная безопасность</vt:lpstr>
      <vt:lpstr>Мероприятия года</vt:lpstr>
      <vt:lpstr>План  летней оздоровительной работы</vt:lpstr>
      <vt:lpstr>Благодарим наших дорогих родителей за оказанную помощь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139</cp:revision>
  <cp:lastPrinted>2020-07-29T13:34:27Z</cp:lastPrinted>
  <dcterms:created xsi:type="dcterms:W3CDTF">2013-05-22T11:41:09Z</dcterms:created>
  <dcterms:modified xsi:type="dcterms:W3CDTF">2021-07-22T13:48:01Z</dcterms:modified>
</cp:coreProperties>
</file>