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3" r:id="rId4"/>
    <p:sldId id="265" r:id="rId5"/>
    <p:sldId id="275" r:id="rId6"/>
    <p:sldId id="273" r:id="rId7"/>
    <p:sldId id="276" r:id="rId8"/>
    <p:sldId id="278" r:id="rId9"/>
    <p:sldId id="266" r:id="rId10"/>
    <p:sldId id="267" r:id="rId11"/>
    <p:sldId id="269" r:id="rId12"/>
    <p:sldId id="27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3F3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52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B21CB-FF47-4E68-A1F5-21510453A608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916832"/>
            <a:ext cx="547260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6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FF0066"/>
                    </a:gs>
                    <a:gs pos="90000">
                      <a:srgbClr val="C00000"/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Уголок уединения </a:t>
            </a:r>
          </a:p>
          <a:p>
            <a:pPr algn="ctr">
              <a:defRPr/>
            </a:pPr>
            <a:r>
              <a:rPr lang="ru-RU" sz="6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FF0066"/>
                    </a:gs>
                    <a:gs pos="90000">
                      <a:srgbClr val="C00000"/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«Мой домик»</a:t>
            </a:r>
            <a:endParaRPr lang="ru-RU" sz="6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rgbClr val="FF0066"/>
                  </a:gs>
                  <a:gs pos="90000">
                    <a:srgbClr val="C00000"/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2051" name="Прямоугольник 2"/>
          <p:cNvSpPr>
            <a:spLocks noChangeArrowheads="1"/>
          </p:cNvSpPr>
          <p:nvPr/>
        </p:nvSpPr>
        <p:spPr bwMode="auto">
          <a:xfrm>
            <a:off x="395536" y="4941168"/>
            <a:ext cx="5400600" cy="1460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b="1" i="1" dirty="0" smtClean="0">
                <a:solidFill>
                  <a:srgbClr val="002060"/>
                </a:solidFill>
              </a:rPr>
              <a:t>II</a:t>
            </a:r>
            <a:r>
              <a:rPr lang="ru-RU" b="1" i="1" dirty="0" smtClean="0">
                <a:solidFill>
                  <a:srgbClr val="002060"/>
                </a:solidFill>
              </a:rPr>
              <a:t> младшая группа </a:t>
            </a:r>
          </a:p>
          <a:p>
            <a:pPr algn="ctr">
              <a:lnSpc>
                <a:spcPct val="114000"/>
              </a:lnSpc>
            </a:pPr>
            <a:endParaRPr lang="ru-RU" b="1" i="1" dirty="0" smtClean="0">
              <a:solidFill>
                <a:srgbClr val="002060"/>
              </a:solidFill>
            </a:endParaRPr>
          </a:p>
          <a:p>
            <a:pPr algn="ctr">
              <a:lnSpc>
                <a:spcPct val="114000"/>
              </a:lnSpc>
            </a:pPr>
            <a:r>
              <a:rPr lang="ru-RU" b="1" i="1" dirty="0" smtClean="0">
                <a:solidFill>
                  <a:srgbClr val="002060"/>
                </a:solidFill>
              </a:rPr>
              <a:t>Воспитатель</a:t>
            </a:r>
          </a:p>
          <a:p>
            <a:pPr algn="ctr">
              <a:lnSpc>
                <a:spcPct val="114000"/>
              </a:lnSpc>
            </a:pPr>
            <a:r>
              <a:rPr lang="ru-RU" sz="2400" b="1" i="1" dirty="0" err="1" smtClean="0">
                <a:solidFill>
                  <a:srgbClr val="002060"/>
                </a:solidFill>
              </a:rPr>
              <a:t>Дасмаева</a:t>
            </a:r>
            <a:r>
              <a:rPr lang="ru-RU" sz="2400" b="1" i="1" dirty="0" smtClean="0">
                <a:solidFill>
                  <a:srgbClr val="002060"/>
                </a:solidFill>
              </a:rPr>
              <a:t> Раиса Андреевна</a:t>
            </a:r>
            <a:endParaRPr lang="ru-RU" sz="2400" i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79712" y="188640"/>
            <a:ext cx="59046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  <a:cs typeface="Simplified Arabic Fixed" pitchFamily="49" charset="-78"/>
              </a:rPr>
              <a:t>МУНИЦИПАЛЬНОЕ АВТОНОМНОЕДОГКОЛЬНОЕ ОБРАЗОВАТЕЛЬНОЕ УЧРЕЖДЕНИЕ  - ДЕТСКИЙ САД № 3 «ТРЕТЬЕ КОРОЛЕВСТВО» </a:t>
            </a:r>
            <a:endParaRPr lang="ru-RU" sz="1600" b="1" dirty="0"/>
          </a:p>
        </p:txBody>
      </p:sp>
      <p:pic>
        <p:nvPicPr>
          <p:cNvPr id="5" name="Picture 2" descr="D:\сайт ДОУ-№3\Третье К 1.jpg"/>
          <p:cNvPicPr>
            <a:picLocks noChangeAspect="1" noChangeArrowheads="1"/>
          </p:cNvPicPr>
          <p:nvPr/>
        </p:nvPicPr>
        <p:blipFill>
          <a:blip r:embed="rId3" cstate="print"/>
          <a:srcRect l="15915" t="19527" r="19656" b="25670"/>
          <a:stretch>
            <a:fillRect/>
          </a:stretch>
        </p:blipFill>
        <p:spPr bwMode="auto">
          <a:xfrm>
            <a:off x="5292080" y="692696"/>
            <a:ext cx="3425525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/>
          </a:bodyPr>
          <a:lstStyle/>
          <a:p>
            <a:r>
              <a:rPr lang="ru-RU" sz="29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9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2392" y="764704"/>
            <a:ext cx="6465912" cy="8640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Это так важно – простить и забыть все обиды 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и снова жить в ладу с собой и другими людьми!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87824" y="18864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b="1" dirty="0" err="1" smtClean="0">
                <a:solidFill>
                  <a:srgbClr val="C00000"/>
                </a:solidFill>
              </a:rPr>
              <a:t>Мирилка</a:t>
            </a:r>
            <a:endParaRPr lang="ru-RU" sz="3600" b="1" dirty="0" smtClean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1211133">
            <a:off x="3153707" y="181276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 smtClean="0">
                <a:solidFill>
                  <a:srgbClr val="00B0F0"/>
                </a:solidFill>
              </a:rPr>
              <a:t>Мирись, мирись,</a:t>
            </a:r>
          </a:p>
          <a:p>
            <a:r>
              <a:rPr lang="ru-RU" b="1" i="1" dirty="0" smtClean="0">
                <a:solidFill>
                  <a:srgbClr val="00B0F0"/>
                </a:solidFill>
              </a:rPr>
              <a:t>Улыбайся не дерись</a:t>
            </a:r>
            <a:endParaRPr lang="ru-RU" b="1" i="1" dirty="0">
              <a:solidFill>
                <a:srgbClr val="00B0F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21370387">
            <a:off x="2123761" y="4654114"/>
            <a:ext cx="45427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7030A0"/>
                </a:solidFill>
              </a:rPr>
              <a:t>Давай с тобой мириться </a:t>
            </a:r>
          </a:p>
          <a:p>
            <a:r>
              <a:rPr lang="ru-RU" b="1" i="1" dirty="0" smtClean="0">
                <a:solidFill>
                  <a:srgbClr val="7030A0"/>
                </a:solidFill>
              </a:rPr>
              <a:t>И всегда делиться.</a:t>
            </a:r>
          </a:p>
          <a:p>
            <a:r>
              <a:rPr lang="ru-RU" b="1" i="1" dirty="0" smtClean="0">
                <a:solidFill>
                  <a:srgbClr val="7030A0"/>
                </a:solidFill>
              </a:rPr>
              <a:t>Раз – два – три- четыре – пять</a:t>
            </a:r>
          </a:p>
          <a:p>
            <a:r>
              <a:rPr lang="ru-RU" b="1" i="1" dirty="0" smtClean="0">
                <a:solidFill>
                  <a:srgbClr val="7030A0"/>
                </a:solidFill>
              </a:rPr>
              <a:t>Мы друзья с тобой опять</a:t>
            </a:r>
            <a:endParaRPr lang="ru-RU" b="1" i="1" dirty="0">
              <a:solidFill>
                <a:srgbClr val="7030A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194777">
            <a:off x="3516011" y="3851513"/>
            <a:ext cx="49215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tx2"/>
                </a:solidFill>
              </a:rPr>
              <a:t>Пальчик за пальчик крепко возьмем,</a:t>
            </a:r>
          </a:p>
          <a:p>
            <a:r>
              <a:rPr lang="ru-RU" b="1" i="1" dirty="0" smtClean="0">
                <a:solidFill>
                  <a:schemeClr val="tx2"/>
                </a:solidFill>
              </a:rPr>
              <a:t>Раньше дрались, а теперь мы поем</a:t>
            </a:r>
            <a:endParaRPr lang="ru-RU" b="1" i="1" dirty="0">
              <a:solidFill>
                <a:schemeClr val="tx2"/>
              </a:solidFill>
            </a:endParaRPr>
          </a:p>
        </p:txBody>
      </p:sp>
      <p:pic>
        <p:nvPicPr>
          <p:cNvPr id="4098" name="Picture 2" descr="C:\Users\Detsad-4\Desktop\уголок уединения\Дасмаева Р.А\IMG-20191111-WA00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044555">
            <a:off x="398222" y="1906768"/>
            <a:ext cx="2726093" cy="20445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99" name="Picture 3" descr="C:\Users\Detsad-4\Desktop\Новая папка\IMG_20191111_1308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93553">
            <a:off x="7365745" y="174652"/>
            <a:ext cx="1420697" cy="14076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2" descr="C:\Users\Detsad-4\Desktop\Новая папка\IMG-20191114-WA00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180430">
            <a:off x="6341074" y="1774796"/>
            <a:ext cx="1684530" cy="22460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3" descr="C:\Users\Detsad-4\Desktop\Новая папка\IMG-20191114-WA001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349804">
            <a:off x="328405" y="4349500"/>
            <a:ext cx="1630524" cy="21740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7030A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92359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764704"/>
            <a:ext cx="8280920" cy="3240360"/>
          </a:xfrm>
        </p:spPr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8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V="1">
            <a:off x="457200" y="6126163"/>
            <a:ext cx="82296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260648"/>
            <a:ext cx="79928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 smtClean="0"/>
              <a:t>      </a:t>
            </a:r>
            <a:endParaRPr lang="ru-RU" dirty="0" smtClean="0"/>
          </a:p>
          <a:p>
            <a:pPr lvl="0" algn="just"/>
            <a:r>
              <a:rPr lang="ru-RU" b="1" i="1" dirty="0" smtClean="0">
                <a:solidFill>
                  <a:srgbClr val="002060"/>
                </a:solidFill>
              </a:rPr>
              <a:t>С </a:t>
            </a:r>
            <a:r>
              <a:rPr lang="ru-RU" b="1" i="1" dirty="0" smtClean="0">
                <a:solidFill>
                  <a:srgbClr val="002060"/>
                </a:solidFill>
              </a:rPr>
              <a:t>каждым предметом и атрибутом в уголке уединения можно развернуть целую игру</a:t>
            </a:r>
            <a:r>
              <a:rPr lang="ru-RU" b="1" i="1" dirty="0" smtClean="0">
                <a:solidFill>
                  <a:srgbClr val="002060"/>
                </a:solidFill>
              </a:rPr>
              <a:t>.</a:t>
            </a:r>
          </a:p>
          <a:p>
            <a:pPr lvl="0" algn="just"/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smtClean="0">
                <a:solidFill>
                  <a:srgbClr val="002060"/>
                </a:solidFill>
              </a:rPr>
              <a:t>Это целый мир, находясь в котором каждый ребенок ощущает себя спокойно, комфортно и безопасно. 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6" name="Picture 2" descr="C:\Users\Detsad-4\Desktop\Новая папка\IMG_20191111_1307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243203">
            <a:off x="395536" y="3284984"/>
            <a:ext cx="1512168" cy="30589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6" name="Picture 4" descr="C:\Users\Detsad-4\Desktop\Новая папка\IMG-20191114-WA00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116621">
            <a:off x="3514436" y="4807526"/>
            <a:ext cx="2309757" cy="15121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7" name="Picture 5" descr="C:\Users\Detsad-4\Desktop\уголок уединения\Дасмаева Р.А\IMG-20191112-WA00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84829">
            <a:off x="6131260" y="2067190"/>
            <a:ext cx="2016224" cy="29618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5" descr="C:\Users\Detsad-4\Desktop\уголок уединения\Дасмаева Р.А\IMG_20191113_16463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94398">
            <a:off x="1624114" y="2359439"/>
            <a:ext cx="2010953" cy="18737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6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8" name="Picture 6" descr="C:\Users\Detsad-4\Desktop\Новая папка\IMG_20191111_13073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155365">
            <a:off x="3946226" y="2463592"/>
            <a:ext cx="1881378" cy="15841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96547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>
                <a:solidFill>
                  <a:srgbClr val="FF0066"/>
                </a:solidFill>
              </a:rPr>
              <a:t>Паспорт уголка уединения </a:t>
            </a:r>
            <a:r>
              <a:rPr lang="ru-RU" sz="3600" dirty="0" smtClean="0">
                <a:solidFill>
                  <a:srgbClr val="FF0066"/>
                </a:solidFill>
              </a:rPr>
              <a:t/>
            </a:r>
            <a:br>
              <a:rPr lang="ru-RU" sz="3600" dirty="0" smtClean="0">
                <a:solidFill>
                  <a:srgbClr val="FF0066"/>
                </a:solidFill>
              </a:rPr>
            </a:br>
            <a:r>
              <a:rPr lang="ru-RU" sz="3600" b="1" dirty="0" smtClean="0">
                <a:solidFill>
                  <a:srgbClr val="FF0066"/>
                </a:solidFill>
              </a:rPr>
              <a:t>«Мой домик»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332037"/>
            <a:ext cx="6696744" cy="4525963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dirty="0" smtClean="0"/>
              <a:t>Сенсорные игрушки: шнуровки, мозаики, деревянные </a:t>
            </a:r>
            <a:r>
              <a:rPr lang="ru-RU" dirty="0" err="1" smtClean="0"/>
              <a:t>пазлы-вкладыши</a:t>
            </a:r>
            <a:r>
              <a:rPr lang="ru-RU" dirty="0" smtClean="0"/>
              <a:t>.</a:t>
            </a:r>
          </a:p>
          <a:p>
            <a:pPr lvl="0"/>
            <a:r>
              <a:rPr lang="ru-RU" dirty="0" smtClean="0"/>
              <a:t>Телефон для звонков маме или папе</a:t>
            </a:r>
          </a:p>
          <a:p>
            <a:pPr lvl="0"/>
            <a:r>
              <a:rPr lang="ru-RU" dirty="0" err="1" smtClean="0"/>
              <a:t>Мирилка</a:t>
            </a:r>
            <a:r>
              <a:rPr lang="ru-RU" dirty="0" smtClean="0"/>
              <a:t> </a:t>
            </a:r>
          </a:p>
          <a:p>
            <a:pPr lvl="0"/>
            <a:r>
              <a:rPr lang="ru-RU" dirty="0" smtClean="0"/>
              <a:t>Книги. Сказки с добрыми героями</a:t>
            </a:r>
          </a:p>
          <a:p>
            <a:pPr lvl="0"/>
            <a:r>
              <a:rPr lang="ru-RU" dirty="0" smtClean="0"/>
              <a:t>Массажные мячики</a:t>
            </a:r>
          </a:p>
          <a:p>
            <a:pPr lvl="0"/>
            <a:r>
              <a:rPr lang="ru-RU" dirty="0" smtClean="0"/>
              <a:t>Подушка - </a:t>
            </a:r>
            <a:r>
              <a:rPr lang="ru-RU" dirty="0" err="1" smtClean="0"/>
              <a:t>плакушка</a:t>
            </a:r>
            <a:endParaRPr lang="ru-RU" dirty="0" smtClean="0"/>
          </a:p>
          <a:p>
            <a:pPr lvl="0"/>
            <a:r>
              <a:rPr lang="ru-RU" dirty="0" smtClean="0"/>
              <a:t>Игрушки – пищалки</a:t>
            </a:r>
          </a:p>
          <a:p>
            <a:pPr lvl="0"/>
            <a:r>
              <a:rPr lang="ru-RU" dirty="0" smtClean="0"/>
              <a:t>Кресло детское</a:t>
            </a:r>
          </a:p>
          <a:p>
            <a:pPr lvl="0"/>
            <a:r>
              <a:rPr lang="ru-RU" dirty="0" smtClean="0"/>
              <a:t>Музыка на </a:t>
            </a:r>
            <a:r>
              <a:rPr lang="ru-RU" dirty="0" err="1" smtClean="0"/>
              <a:t>флешке</a:t>
            </a:r>
            <a:r>
              <a:rPr lang="ru-RU" dirty="0" smtClean="0"/>
              <a:t> (Звуки природы)</a:t>
            </a:r>
          </a:p>
          <a:p>
            <a:pPr lvl="0"/>
            <a:r>
              <a:rPr lang="ru-RU" dirty="0" smtClean="0"/>
              <a:t>Музыкальная шкатулка</a:t>
            </a:r>
          </a:p>
          <a:p>
            <a:pPr lvl="0"/>
            <a:r>
              <a:rPr lang="ru-RU" dirty="0" smtClean="0"/>
              <a:t>Пластилин, бумага 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1484784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вторая младшая группа «Золотая рыбка»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 3 – 4 года</a:t>
            </a:r>
            <a:endParaRPr lang="ru-RU" dirty="0"/>
          </a:p>
        </p:txBody>
      </p:sp>
      <p:pic>
        <p:nvPicPr>
          <p:cNvPr id="7" name="Picture 4" descr="C:\Users\Detsad-4\Desktop\Новая папка\IMG_20191111_1313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1124744"/>
            <a:ext cx="2498165" cy="38223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C00000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10"/>
          <p:cNvSpPr>
            <a:spLocks noChangeArrowheads="1"/>
          </p:cNvSpPr>
          <p:nvPr/>
        </p:nvSpPr>
        <p:spPr bwMode="auto">
          <a:xfrm>
            <a:off x="467544" y="980729"/>
            <a:ext cx="6336704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002060"/>
                </a:solidFill>
              </a:rPr>
              <a:t>Адаптация к детскому саду может проходить не так болезненно, как ее описывают. Есть много разных средств, которые могут облегчить процесс привыкания ребенка к новому коллективу и режиму дня. Одним из этих средств является </a:t>
            </a:r>
            <a:r>
              <a:rPr lang="ru-RU" sz="2000" b="1" dirty="0" smtClean="0">
                <a:solidFill>
                  <a:srgbClr val="002060"/>
                </a:solidFill>
              </a:rPr>
              <a:t>уголок уединения</a:t>
            </a:r>
            <a:r>
              <a:rPr lang="ru-RU" sz="2000" dirty="0" smtClean="0">
                <a:solidFill>
                  <a:srgbClr val="002060"/>
                </a:solidFill>
              </a:rPr>
              <a:t> в детском саду — это такое место в группе, где ребенок ощущает себя в полной безопасности. </a:t>
            </a:r>
          </a:p>
          <a:p>
            <a:pPr algn="ctr">
              <a:defRPr/>
            </a:pPr>
            <a:endParaRPr lang="ru-RU" sz="2800" b="1" dirty="0" smtClean="0">
              <a:solidFill>
                <a:srgbClr val="000080"/>
              </a:solidFill>
              <a:latin typeface="Calibri"/>
            </a:endParaRPr>
          </a:p>
          <a:p>
            <a:pPr algn="ctr">
              <a:defRPr/>
            </a:pP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47664" y="404664"/>
            <a:ext cx="41044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</a:rPr>
              <a:t>Актуальность:</a:t>
            </a:r>
            <a:endParaRPr lang="ru-RU" sz="3600" dirty="0">
              <a:solidFill>
                <a:srgbClr val="FF0066"/>
              </a:solidFill>
            </a:endParaRPr>
          </a:p>
        </p:txBody>
      </p:sp>
      <p:pic>
        <p:nvPicPr>
          <p:cNvPr id="4" name="Picture 4" descr="C:\Users\Detsad-4\Desktop\Новая папка\IMG_20191111_1310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4581128"/>
            <a:ext cx="1376199" cy="191683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 descr="C:\Users\Detsad-4\Desktop\Новая папка\IMG_20191111_1315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188640"/>
            <a:ext cx="2058636" cy="338437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395536" y="3501008"/>
            <a:ext cx="80648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002060"/>
                </a:solidFill>
              </a:rPr>
              <a:t>В таком уголке кроха может "спрятаться" от окружающих, выразить свои накопившиеся негативные эмоции, отвлечься от суеты с помощью интересных спокойных игр и просто отдохнуть в тишине.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etsad-4\Desktop\уголок уединения\Дасмаева Р.А\hello_html_39623a1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684281">
            <a:off x="1697745" y="4678814"/>
            <a:ext cx="1151100" cy="16329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16632"/>
            <a:ext cx="5976664" cy="1368152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</a:b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Цель:</a:t>
            </a:r>
            <a:r>
              <a:rPr lang="ru-RU" sz="3200" dirty="0" smtClean="0">
                <a:solidFill>
                  <a:srgbClr val="C00000"/>
                </a:solidFill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преодоление эмоционального неблагополучия детей дошкольного возраста.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/>
            </a:r>
            <a:b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</a:b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</a:b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84784"/>
            <a:ext cx="8352928" cy="2880320"/>
          </a:xfrm>
        </p:spPr>
        <p:txBody>
          <a:bodyPr>
            <a:normAutofit fontScale="25000" lnSpcReduction="20000"/>
          </a:bodyPr>
          <a:lstStyle/>
          <a:p>
            <a:pPr>
              <a:buFont typeface="Wingdings" pitchFamily="2" charset="2"/>
              <a:buNone/>
            </a:pPr>
            <a:r>
              <a:rPr lang="ru-RU" sz="10000" b="1" dirty="0" smtClean="0">
                <a:solidFill>
                  <a:srgbClr val="C00000"/>
                </a:solidFill>
              </a:rPr>
              <a:t>Задачи:</a:t>
            </a:r>
            <a:endParaRPr lang="ru-RU" sz="10000" dirty="0" smtClean="0">
              <a:solidFill>
                <a:srgbClr val="C00000"/>
              </a:solidFill>
            </a:endParaRPr>
          </a:p>
          <a:p>
            <a:pPr algn="just"/>
            <a:r>
              <a:rPr lang="ru-RU" sz="8000" dirty="0" smtClean="0">
                <a:solidFill>
                  <a:srgbClr val="002060"/>
                </a:solidFill>
              </a:rPr>
              <a:t>Сформировать условия для развития эмоциональной сферы дошкольника;</a:t>
            </a:r>
          </a:p>
          <a:p>
            <a:pPr algn="just"/>
            <a:r>
              <a:rPr lang="ru-RU" sz="8000" dirty="0" smtClean="0">
                <a:solidFill>
                  <a:srgbClr val="002060"/>
                </a:solidFill>
              </a:rPr>
              <a:t> Помочь малышам адаптироваться к новым условиям, сверстникам, педагогам;</a:t>
            </a:r>
          </a:p>
          <a:p>
            <a:pPr algn="just"/>
            <a:r>
              <a:rPr lang="ru-RU" sz="8000" dirty="0" smtClean="0">
                <a:solidFill>
                  <a:srgbClr val="002060"/>
                </a:solidFill>
              </a:rPr>
              <a:t>Создать в детском коллективе положительный микроклимат;</a:t>
            </a:r>
          </a:p>
          <a:p>
            <a:pPr algn="just"/>
            <a:r>
              <a:rPr lang="ru-RU" sz="8000" dirty="0" smtClean="0">
                <a:solidFill>
                  <a:srgbClr val="002060"/>
                </a:solidFill>
              </a:rPr>
              <a:t> Предупредить нервное перенапряжение воспитанников, снизить вероятность возникновения конфликтных ситуаций.</a:t>
            </a:r>
          </a:p>
          <a:p>
            <a:pPr marL="0" indent="0" algn="just">
              <a:buNone/>
            </a:pPr>
            <a:endParaRPr lang="ru-RU" sz="8000" dirty="0">
              <a:solidFill>
                <a:srgbClr val="002060"/>
              </a:solidFill>
            </a:endParaRPr>
          </a:p>
        </p:txBody>
      </p:sp>
      <p:pic>
        <p:nvPicPr>
          <p:cNvPr id="1027" name="Picture 3" descr="C:\Users\Detsad-4\Desktop\уголок уединения\Дасмаева Р.А\BaU7i2oRLm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6336" y="0"/>
            <a:ext cx="1418960" cy="1667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Users\Detsad-4\Desktop\уголок уединения\Дасмаева Р.А\68796015_1294230309_0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56376" y="3789040"/>
            <a:ext cx="937792" cy="14823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9" name="Picture 5" descr="C:\Users\Detsad-4\Desktop\уголок уединения\Дасмаева Р.А\0ff8cb1c2fd5d9eb50770dc7247b4ce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315908">
            <a:off x="5574622" y="3904864"/>
            <a:ext cx="1023779" cy="14968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30" name="Picture 6" descr="C:\Users\Detsad-4\Desktop\уголок уединения\Дасмаева Р.А\Screenshot_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912665">
            <a:off x="328604" y="4027719"/>
            <a:ext cx="1115068" cy="16132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31" name="Picture 7" descr="C:\Users\Detsad-4\Desktop\уголок уединения\Дасмаева Р.А\pngtree-cartoon-little-girl-png-clipart_57830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178393">
            <a:off x="3430206" y="4178854"/>
            <a:ext cx="1748135" cy="16495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95814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Detsad-4\Desktop\Новая папка\IMG_20191111_1310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289406">
            <a:off x="475614" y="2787918"/>
            <a:ext cx="1641727" cy="22955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988840"/>
            <a:ext cx="8424936" cy="1512168"/>
          </a:xfrm>
        </p:spPr>
        <p:txBody>
          <a:bodyPr>
            <a:normAutofit fontScale="90000"/>
          </a:bodyPr>
          <a:lstStyle/>
          <a:p>
            <a:pPr lvl="0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 smtClean="0">
                <a:solidFill>
                  <a:srgbClr val="002060"/>
                </a:solidFill>
              </a:rPr>
              <a:t/>
            </a:r>
            <a:br>
              <a:rPr lang="ru-RU" sz="2800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i="1" u="sng" dirty="0" smtClean="0">
                <a:solidFill>
                  <a:srgbClr val="002060"/>
                </a:solidFill>
                <a:latin typeface="Calibri"/>
              </a:rPr>
              <a:t/>
            </a:r>
            <a:br>
              <a:rPr lang="ru-RU" sz="2800" b="1" i="1" u="sng" dirty="0" smtClean="0">
                <a:solidFill>
                  <a:srgbClr val="002060"/>
                </a:solidFill>
                <a:latin typeface="Calibri"/>
              </a:rPr>
            </a:b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60649"/>
            <a:ext cx="8964488" cy="15841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   </a:t>
            </a:r>
            <a:endParaRPr lang="ru-RU" dirty="0" smtClean="0"/>
          </a:p>
        </p:txBody>
      </p:sp>
      <p:pic>
        <p:nvPicPr>
          <p:cNvPr id="1027" name="Picture 3" descr="C:\Users\Detsad-4\Desktop\уголок уединения\Дасмаева Р.А\IMG-20191111-WA00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59394">
            <a:off x="2109662" y="3739390"/>
            <a:ext cx="1944216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9" name="Picture 5" descr="C:\Users\Detsad-4\Desktop\Новая папка\IMG-20191114-WA00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431320">
            <a:off x="4096005" y="5123151"/>
            <a:ext cx="1577219" cy="11829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0" name="Picture 6" descr="C:\Users\Detsad-4\Desktop\уголок уединения\Дасмаева Р.А\IMG-20191111-WA003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3068960"/>
            <a:ext cx="2679232" cy="20094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1187624" y="188640"/>
            <a:ext cx="79563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</a:rPr>
              <a:t>Всё оборудование в уголке уединения мобильно, подобрано в     соответствии с возрастом </a:t>
            </a:r>
            <a:r>
              <a:rPr lang="ru-RU" dirty="0" smtClean="0">
                <a:solidFill>
                  <a:srgbClr val="002060"/>
                </a:solidFill>
              </a:rPr>
              <a:t>детей. Атрибуты</a:t>
            </a:r>
            <a:r>
              <a:rPr lang="ru-RU" dirty="0" smtClean="0">
                <a:solidFill>
                  <a:srgbClr val="002060"/>
                </a:solidFill>
              </a:rPr>
              <a:t>, игры и игрушки, вносятся по мере необходимости, периодически меняются, обновляются.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002060"/>
                </a:solidFill>
              </a:rPr>
              <a:t>Однако некоторые предметы находятся в уголке постоянно. Это придает ребенку чувство уверенности и </a:t>
            </a:r>
            <a:r>
              <a:rPr lang="ru-RU" dirty="0" smtClean="0">
                <a:solidFill>
                  <a:srgbClr val="002060"/>
                </a:solidFill>
              </a:rPr>
              <a:t>постоянства.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Дошкольник может самостоятельно проявить желание посетить уголок уединения, а может пойти туда по подсказке </a:t>
            </a:r>
            <a:r>
              <a:rPr lang="ru-RU" dirty="0" smtClean="0">
                <a:solidFill>
                  <a:srgbClr val="002060"/>
                </a:solidFill>
              </a:rPr>
              <a:t>воспитателя.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763688" y="2348880"/>
            <a:ext cx="62646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2060"/>
                </a:solidFill>
              </a:rPr>
              <a:t>Мягкий плед, подушки, плюшевые игрушки создадут ощущение уюта и </a:t>
            </a:r>
            <a:r>
              <a:rPr lang="ru-RU" sz="2000" b="1" i="1" dirty="0" smtClean="0">
                <a:solidFill>
                  <a:srgbClr val="002060"/>
                </a:solidFill>
              </a:rPr>
              <a:t>комфорта.</a:t>
            </a:r>
            <a:endParaRPr lang="ru-RU" sz="2000" b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37336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64705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На дверях висит замок</a:t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Не мешай ты мне, дружок!</a:t>
            </a:r>
            <a:br>
              <a:rPr lang="ru-RU" sz="3600" b="1" dirty="0" smtClean="0">
                <a:solidFill>
                  <a:srgbClr val="C00000"/>
                </a:solidFill>
              </a:rPr>
            </a:br>
            <a:endParaRPr lang="ru-RU" sz="3600" dirty="0">
              <a:solidFill>
                <a:srgbClr val="C00000"/>
              </a:solidFill>
            </a:endParaRPr>
          </a:p>
        </p:txBody>
      </p:sp>
      <p:pic>
        <p:nvPicPr>
          <p:cNvPr id="3074" name="Picture 2" descr="C:\Users\Detsad-4\Desktop\Новая папка\IMG-20191114-WA00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204864"/>
            <a:ext cx="2658117" cy="30963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Users\Detsad-4\Desktop\Новая папка\IMG-20191114-WA00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1772816"/>
            <a:ext cx="2376264" cy="30243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C:\Users\Detsad-4\Desktop\Новая папка\IMG-20191114-WA00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3645024"/>
            <a:ext cx="2159765" cy="28382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691680" y="1916832"/>
            <a:ext cx="47525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Сигналом для детей и взрослых – </a:t>
            </a:r>
          </a:p>
          <a:p>
            <a:pPr algn="ctr"/>
            <a:r>
              <a:rPr lang="ru-RU" sz="2000" b="1" i="1" dirty="0" smtClean="0">
                <a:solidFill>
                  <a:srgbClr val="FF3F3F"/>
                </a:solidFill>
              </a:rPr>
              <a:t>«Я хочу побыть один»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является – замок.</a:t>
            </a:r>
          </a:p>
          <a:p>
            <a:pPr algn="ctr"/>
            <a:endParaRPr lang="ru-RU" sz="2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1176462">
            <a:off x="251520" y="274638"/>
            <a:ext cx="5400600" cy="850106"/>
          </a:xfrm>
        </p:spPr>
        <p:txBody>
          <a:bodyPr>
            <a:normAutofit fontScale="90000"/>
          </a:bodyPr>
          <a:lstStyle/>
          <a:p>
            <a:pPr algn="l"/>
            <a:r>
              <a:rPr lang="ru-RU" sz="3600" b="1" dirty="0" smtClean="0">
                <a:solidFill>
                  <a:srgbClr val="C00000"/>
                </a:solidFill>
              </a:rPr>
              <a:t/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/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Телефон – звонок маме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2500" dirty="0" smtClean="0"/>
              <a:t> </a:t>
            </a:r>
            <a:br>
              <a:rPr lang="ru-RU" sz="2500" dirty="0" smtClean="0"/>
            </a:br>
            <a:endParaRPr lang="ru-RU" sz="25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363326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800" i="1" dirty="0" smtClean="0"/>
          </a:p>
          <a:p>
            <a:pPr marL="0" indent="0">
              <a:buNone/>
            </a:pPr>
            <a:endParaRPr lang="ru-RU" sz="1800" i="1" dirty="0" smtClean="0"/>
          </a:p>
          <a:p>
            <a:pPr marL="0" indent="0">
              <a:buNone/>
            </a:pPr>
            <a:endParaRPr lang="ru-RU" sz="1800" i="1" dirty="0" smtClean="0"/>
          </a:p>
          <a:p>
            <a:pPr marL="0" indent="0">
              <a:buNone/>
            </a:pPr>
            <a:endParaRPr lang="ru-RU" sz="1800" i="1" dirty="0" smtClean="0"/>
          </a:p>
          <a:p>
            <a:pPr marL="0" lvl="0" indent="0">
              <a:buNone/>
            </a:pPr>
            <a:endParaRPr lang="ru-RU" sz="1800" dirty="0"/>
          </a:p>
        </p:txBody>
      </p:sp>
      <p:pic>
        <p:nvPicPr>
          <p:cNvPr id="4" name="Picture 7" descr="C:\Users\Detsad-4\Desktop\уголок уединения\Дасмаева Р.А\IMG-20191111-WA00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935956">
            <a:off x="269234" y="1354645"/>
            <a:ext cx="2582738" cy="19352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2050" name="Picture 2" descr="C:\Users\Detsad-4\Desktop\Новая папка\IMG_20191111_1307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1052736"/>
            <a:ext cx="1916487" cy="178839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7030A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Прямоугольник 5"/>
          <p:cNvSpPr/>
          <p:nvPr/>
        </p:nvSpPr>
        <p:spPr>
          <a:xfrm rot="1224458">
            <a:off x="6060556" y="1355020"/>
            <a:ext cx="30780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Калейдоскоп</a:t>
            </a:r>
          </a:p>
        </p:txBody>
      </p:sp>
      <p:sp>
        <p:nvSpPr>
          <p:cNvPr id="7" name="Прямоугольник 6"/>
          <p:cNvSpPr/>
          <p:nvPr/>
        </p:nvSpPr>
        <p:spPr>
          <a:xfrm rot="21214521">
            <a:off x="323528" y="3429000"/>
            <a:ext cx="25922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i="1" dirty="0" smtClean="0"/>
              <a:t>Если сильно загрущу </a:t>
            </a:r>
            <a:br>
              <a:rPr lang="ru-RU" i="1" dirty="0" smtClean="0"/>
            </a:br>
            <a:r>
              <a:rPr lang="ru-RU" i="1" dirty="0" smtClean="0"/>
              <a:t>Милой маме позвоню </a:t>
            </a:r>
            <a:br>
              <a:rPr lang="ru-RU" i="1" dirty="0" smtClean="0"/>
            </a:br>
            <a:r>
              <a:rPr lang="ru-RU" i="1" dirty="0" smtClean="0"/>
              <a:t>И тогда ей расскажу </a:t>
            </a:r>
            <a:br>
              <a:rPr lang="ru-RU" i="1" dirty="0" smtClean="0"/>
            </a:br>
            <a:r>
              <a:rPr lang="ru-RU" i="1" dirty="0" smtClean="0"/>
              <a:t>Как же я её люблю</a:t>
            </a:r>
            <a:endParaRPr lang="ru-RU" dirty="0" smtClean="0"/>
          </a:p>
        </p:txBody>
      </p:sp>
      <p:pic>
        <p:nvPicPr>
          <p:cNvPr id="2051" name="Picture 3" descr="C:\Users\Detsad-4\Desktop\уголок уединения\Дасмаева Р.А\IMG-20191111-WA002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227439">
            <a:off x="6230699" y="2035104"/>
            <a:ext cx="2255323" cy="18974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9" name="Прямоугольник 8"/>
          <p:cNvSpPr/>
          <p:nvPr/>
        </p:nvSpPr>
        <p:spPr>
          <a:xfrm rot="1293734">
            <a:off x="3924658" y="3515274"/>
            <a:ext cx="42248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 smtClean="0"/>
              <a:t>Неизбежно улучшает настроение. Созерцание любого «волшебства» отвлекает от тревожных мыслей даже взрослых людей.</a:t>
            </a:r>
          </a:p>
        </p:txBody>
      </p:sp>
      <p:pic>
        <p:nvPicPr>
          <p:cNvPr id="5122" name="Picture 2" descr="C:\Users\Detsad-4\Desktop\Новая папка\IMG-20191114-WA001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201194">
            <a:off x="3928116" y="4205691"/>
            <a:ext cx="1839373" cy="24524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123" name="Picture 3" descr="C:\Users\Detsad-4\Desktop\Новая папка\IMG-20191114-WA002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164915">
            <a:off x="817056" y="4389326"/>
            <a:ext cx="1665481" cy="22206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343712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Detsad-4\Desktop\уголок уединения\Дасмаева Р.А\IMG-20191112-WA00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2276872"/>
            <a:ext cx="1684530" cy="22460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26" name="Picture 2" descr="C:\Users\Detsad-4\Desktop\Новая папка\IMG-20191114-WA00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4437112"/>
            <a:ext cx="2232248" cy="16741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B050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4100" name="Picture 4" descr="C:\Users\Detsad-4\Desktop\уголок уединения\Дасмаева Р.А\IMG-20191111-WA00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736" y="4851158"/>
            <a:ext cx="2232248" cy="16741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     Сенсорные игры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95936" y="620688"/>
            <a:ext cx="4968552" cy="1440160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pPr>
              <a:buNone/>
            </a:pPr>
            <a:r>
              <a:rPr lang="ru-RU" sz="1900" i="1" dirty="0" smtClean="0">
                <a:solidFill>
                  <a:srgbClr val="002060"/>
                </a:solidFill>
              </a:rPr>
              <a:t>Массажные мячики, эспандеры хорошо снимают мышечное и </a:t>
            </a:r>
            <a:r>
              <a:rPr lang="ru-RU" sz="1900" i="1" dirty="0" err="1" smtClean="0">
                <a:solidFill>
                  <a:srgbClr val="002060"/>
                </a:solidFill>
              </a:rPr>
              <a:t>писихоэмоциональное</a:t>
            </a:r>
            <a:r>
              <a:rPr lang="ru-RU" sz="1900" i="1" dirty="0" smtClean="0">
                <a:solidFill>
                  <a:srgbClr val="002060"/>
                </a:solidFill>
              </a:rPr>
              <a:t> напряжение. </a:t>
            </a:r>
            <a:endParaRPr lang="ru-RU" sz="1900" i="1" dirty="0">
              <a:solidFill>
                <a:srgbClr val="002060"/>
              </a:solidFill>
            </a:endParaRPr>
          </a:p>
        </p:txBody>
      </p:sp>
      <p:pic>
        <p:nvPicPr>
          <p:cNvPr id="4099" name="Picture 3" descr="C:\Users\Detsad-4\Desktop\уголок уединения\Дасмаева Р.А\IMG-20191112-WA00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772027">
            <a:off x="6804248" y="2060848"/>
            <a:ext cx="1738536" cy="23180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251520" y="1844824"/>
            <a:ext cx="424847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002060"/>
                </a:solidFill>
              </a:rPr>
              <a:t>Дидактические игры,</a:t>
            </a:r>
          </a:p>
          <a:p>
            <a:r>
              <a:rPr lang="ru-RU" i="1" dirty="0" smtClean="0">
                <a:solidFill>
                  <a:srgbClr val="002060"/>
                </a:solidFill>
              </a:rPr>
              <a:t>шнуровки, пластилин и т. п. – всё это способно отвлечь внимание ребенка на некоторое время,  создать положительный эмоциональный фон, повысить работоспособность ребёнка.</a:t>
            </a:r>
          </a:p>
        </p:txBody>
      </p:sp>
      <p:pic>
        <p:nvPicPr>
          <p:cNvPr id="4101" name="Picture 5" descr="C:\Users\Detsad-4\Desktop\Новая папка\IMG_20191111_13085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5576" y="620688"/>
            <a:ext cx="1723790" cy="12928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Users\Detsad-4\Desktop\Новая папка\IMG-20191114-WA003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1520" y="4131078"/>
            <a:ext cx="2150029" cy="16125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92D05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94122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Любимые игрушки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4" name="Picture 5" descr="C:\Users\Detsad-4\Desktop\уголок уединения\Дасмаева Р.А\IMG-20191112-WA000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708920"/>
            <a:ext cx="2214246" cy="29523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C0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Picture 4" descr="C:\Users\Detsad-4\Desktop\уголок уединения\Дасмаева Р.А\IMG-20191112-WA00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967968">
            <a:off x="2611744" y="3938747"/>
            <a:ext cx="3423489" cy="19246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Picture 4" descr="C:\Users\Detsad-4\Desktop\Новая папка\IMG-20191114-WA00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116621">
            <a:off x="6817510" y="903918"/>
            <a:ext cx="2082713" cy="13635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179512" y="1052736"/>
            <a:ext cx="676875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Помогают  успокоится, повысить настроение</a:t>
            </a:r>
            <a:r>
              <a:rPr lang="ru-RU" sz="2000" dirty="0" smtClean="0">
                <a:solidFill>
                  <a:srgbClr val="002060"/>
                </a:solidFill>
              </a:rPr>
              <a:t>. 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sz="2000" i="1" dirty="0" smtClean="0">
                <a:solidFill>
                  <a:srgbClr val="002060"/>
                </a:solidFill>
              </a:rPr>
              <a:t>Обняв, свою любимую игрушку, ребенок может поделиться с ней своими впечатлениями.</a:t>
            </a:r>
          </a:p>
        </p:txBody>
      </p:sp>
      <p:pic>
        <p:nvPicPr>
          <p:cNvPr id="2050" name="Picture 2" descr="C:\Users\Detsad-4\Desktop\уголок уединения\Дасмаева Р.А\IMG-20191111-WA002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064" y="2492896"/>
            <a:ext cx="2376264" cy="21042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418058"/>
          </a:xfrm>
        </p:spPr>
        <p:txBody>
          <a:bodyPr>
            <a:normAutofit fontScale="90000"/>
          </a:bodyPr>
          <a:lstStyle/>
          <a:p>
            <a:r>
              <a:rPr lang="ru-RU" sz="29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9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052736"/>
            <a:ext cx="5904656" cy="1584176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Помогает детям избавиться от возникшего внезапного чувства гнева. Ребенок заходит на такой коврик и вытирает ножки до тех пор, пока ему не захочется улыбнуться.</a:t>
            </a:r>
          </a:p>
          <a:p>
            <a:pPr marL="0" lvl="0" indent="0" algn="ctr">
              <a:buNone/>
            </a:pPr>
            <a:endParaRPr lang="ru-RU" sz="2000" b="1" i="1" u="sng" dirty="0" smtClean="0">
              <a:solidFill>
                <a:srgbClr val="000080"/>
              </a:solidFill>
            </a:endParaRPr>
          </a:p>
          <a:p>
            <a:pPr marL="0" lvl="0" indent="0" algn="ctr">
              <a:buNone/>
            </a:pPr>
            <a:endParaRPr lang="ru-RU" sz="2000" b="1" i="1" u="sng" dirty="0" smtClean="0">
              <a:solidFill>
                <a:srgbClr val="000080"/>
              </a:solidFill>
            </a:endParaRPr>
          </a:p>
          <a:p>
            <a:pPr marL="0" lvl="0" indent="0" algn="ctr">
              <a:buNone/>
            </a:pPr>
            <a:endParaRPr lang="ru-RU" b="1" i="1" u="sng" dirty="0" smtClean="0">
              <a:solidFill>
                <a:srgbClr val="000080"/>
              </a:solidFill>
              <a:latin typeface="Calibri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95736" y="332656"/>
            <a:ext cx="53285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Коврик «злости»</a:t>
            </a:r>
            <a:endParaRPr lang="ru-RU" sz="3600" dirty="0">
              <a:solidFill>
                <a:srgbClr val="C00000"/>
              </a:solidFill>
            </a:endParaRPr>
          </a:p>
        </p:txBody>
      </p:sp>
      <p:pic>
        <p:nvPicPr>
          <p:cNvPr id="9" name="Picture 3" descr="C:\Users\Detsad-4\Desktop\Новая папка\IMG_20191111_1316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260648"/>
            <a:ext cx="1948570" cy="16170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3076" name="Picture 4" descr="C:\Users\Detsad-4\Desktop\Новая папка\IMG_20191111_1313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36912"/>
            <a:ext cx="2592288" cy="39663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0" name="Picture 2" descr="C:\Users\Detsad-4\Desktop\уголок уединения\Дасмаева Р.А\IMG-20191111-WA00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2996952"/>
            <a:ext cx="2016224" cy="26882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1" name="Picture 3" descr="C:\Users\Detsad-4\Desktop\Новая папка\IMG-20191114-WA003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2132856"/>
            <a:ext cx="1822646" cy="30737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866727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E36C09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806</TotalTime>
  <Words>501</Words>
  <Application>Microsoft Office PowerPoint</Application>
  <PresentationFormat>Экран (4:3)</PresentationFormat>
  <Paragraphs>75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    Цель: преодоление эмоционального неблагополучия детей дошкольного возраста.    </vt:lpstr>
      <vt:lpstr>       </vt:lpstr>
      <vt:lpstr>На дверях висит замок Не мешай ты мне, дружок! </vt:lpstr>
      <vt:lpstr>  Телефон – звонок маме   </vt:lpstr>
      <vt:lpstr>     Сенсорные игры</vt:lpstr>
      <vt:lpstr>Любимые игрушки</vt:lpstr>
      <vt:lpstr> </vt:lpstr>
      <vt:lpstr> </vt:lpstr>
      <vt:lpstr>  </vt:lpstr>
      <vt:lpstr>   Паспорт уголка уединения  «Мой домик» 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Пользователь Windows</cp:lastModifiedBy>
  <cp:revision>68</cp:revision>
  <dcterms:created xsi:type="dcterms:W3CDTF">2014-06-15T09:49:01Z</dcterms:created>
  <dcterms:modified xsi:type="dcterms:W3CDTF">2019-11-15T07:26:23Z</dcterms:modified>
</cp:coreProperties>
</file>